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7"/>
  </p:notesMasterIdLst>
  <p:handoutMasterIdLst>
    <p:handoutMasterId r:id="rId28"/>
  </p:handoutMasterIdLst>
  <p:sldIdLst>
    <p:sldId id="375" r:id="rId5"/>
    <p:sldId id="458" r:id="rId6"/>
    <p:sldId id="494" r:id="rId7"/>
    <p:sldId id="456" r:id="rId8"/>
    <p:sldId id="512" r:id="rId9"/>
    <p:sldId id="511" r:id="rId10"/>
    <p:sldId id="510" r:id="rId11"/>
    <p:sldId id="503" r:id="rId12"/>
    <p:sldId id="506" r:id="rId13"/>
    <p:sldId id="504" r:id="rId14"/>
    <p:sldId id="507" r:id="rId15"/>
    <p:sldId id="468" r:id="rId16"/>
    <p:sldId id="497" r:id="rId17"/>
    <p:sldId id="499" r:id="rId18"/>
    <p:sldId id="498" r:id="rId19"/>
    <p:sldId id="501" r:id="rId20"/>
    <p:sldId id="480" r:id="rId21"/>
    <p:sldId id="481" r:id="rId22"/>
    <p:sldId id="491" r:id="rId23"/>
    <p:sldId id="469" r:id="rId24"/>
    <p:sldId id="509" r:id="rId25"/>
    <p:sldId id="508" r:id="rId26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300" kern="1200">
        <a:solidFill>
          <a:srgbClr val="8F436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300" kern="1200">
        <a:solidFill>
          <a:srgbClr val="8F436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300" kern="1200">
        <a:solidFill>
          <a:srgbClr val="8F436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300" kern="1200">
        <a:solidFill>
          <a:srgbClr val="8F436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300" kern="1200">
        <a:solidFill>
          <a:srgbClr val="8F436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221D"/>
    <a:srgbClr val="148DB8"/>
    <a:srgbClr val="FF8700"/>
    <a:srgbClr val="C2C20A"/>
    <a:srgbClr val="F7C765"/>
    <a:srgbClr val="FFF0C1"/>
    <a:srgbClr val="8F4369"/>
    <a:srgbClr val="808080"/>
    <a:srgbClr val="386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9112" autoAdjust="0"/>
  </p:normalViewPr>
  <p:slideViewPr>
    <p:cSldViewPr>
      <p:cViewPr>
        <p:scale>
          <a:sx n="100" d="100"/>
          <a:sy n="100" d="100"/>
        </p:scale>
        <p:origin x="-2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72" y="926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F7B34-70E3-4A50-9F1C-AB4CC4B6C08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190E4C6-E9E1-4AB4-A121-0636962B0662}">
      <dgm:prSet phldrT="[Texte]"/>
      <dgm:spPr/>
      <dgm:t>
        <a:bodyPr/>
        <a:lstStyle/>
        <a:p>
          <a:r>
            <a:rPr lang="fr-F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Stabilité réglementaire</a:t>
          </a:r>
        </a:p>
        <a:p>
          <a:r>
            <a:rPr lang="fr-F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(permanence des principes, visibilité, confiance, neutralité technologique, égalité devant la loi, incertitude du futur)</a:t>
          </a:r>
          <a:endParaRPr lang="fr-FR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BAF5F1-46FA-4C02-9BE9-08672C28EB03}" type="parTrans" cxnId="{F362D083-72F3-4B61-9B7D-2337DBCDB651}">
      <dgm:prSet/>
      <dgm:spPr/>
      <dgm:t>
        <a:bodyPr/>
        <a:lstStyle/>
        <a:p>
          <a:endParaRPr lang="fr-FR"/>
        </a:p>
      </dgm:t>
    </dgm:pt>
    <dgm:pt modelId="{B850F06F-9B83-4719-B12C-B27B991B0B3B}" type="sibTrans" cxnId="{F362D083-72F3-4B61-9B7D-2337DBCDB651}">
      <dgm:prSet/>
      <dgm:spPr/>
      <dgm:t>
        <a:bodyPr/>
        <a:lstStyle/>
        <a:p>
          <a:endParaRPr lang="fr-FR"/>
        </a:p>
      </dgm:t>
    </dgm:pt>
    <dgm:pt modelId="{5C044933-3AC7-4C1E-9412-8C62288FDD80}">
      <dgm:prSet phldrT="[Texte]"/>
      <dgm:spPr/>
      <dgm:t>
        <a:bodyPr/>
        <a:lstStyle/>
        <a:p>
          <a:r>
            <a:rPr lang="fr-F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Adaptation de la réglementation</a:t>
          </a:r>
        </a:p>
        <a:p>
          <a:r>
            <a:rPr lang="fr-F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(granularité de la réglementation, évolution des risques et des technologies, concurrence économique)</a:t>
          </a:r>
          <a:endParaRPr lang="fr-FR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76514-E73C-46C4-B881-B796400BA9AB}" type="parTrans" cxnId="{FBCAFA15-C648-4689-B8DD-397855B1291E}">
      <dgm:prSet/>
      <dgm:spPr/>
      <dgm:t>
        <a:bodyPr/>
        <a:lstStyle/>
        <a:p>
          <a:endParaRPr lang="fr-FR"/>
        </a:p>
      </dgm:t>
    </dgm:pt>
    <dgm:pt modelId="{943A3D83-A3EE-4AA5-A59D-D32AA272C066}" type="sibTrans" cxnId="{FBCAFA15-C648-4689-B8DD-397855B1291E}">
      <dgm:prSet/>
      <dgm:spPr/>
      <dgm:t>
        <a:bodyPr/>
        <a:lstStyle/>
        <a:p>
          <a:endParaRPr lang="fr-FR"/>
        </a:p>
      </dgm:t>
    </dgm:pt>
    <dgm:pt modelId="{6447A0EC-A5E1-41C7-BAD6-43E63B494068}" type="pres">
      <dgm:prSet presAssocID="{0EFF7B34-70E3-4A50-9F1C-AB4CC4B6C08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9D5E2AC-D1DF-4E07-9696-7445EBFD9707}" type="pres">
      <dgm:prSet presAssocID="{0EFF7B34-70E3-4A50-9F1C-AB4CC4B6C08B}" presName="divider" presStyleLbl="fgShp" presStyleIdx="0" presStyleCnt="1"/>
      <dgm:spPr/>
    </dgm:pt>
    <dgm:pt modelId="{8725368C-0C97-41C5-A050-EFD649049BEC}" type="pres">
      <dgm:prSet presAssocID="{B190E4C6-E9E1-4AB4-A121-0636962B0662}" presName="downArrow" presStyleLbl="node1" presStyleIdx="0" presStyleCnt="2"/>
      <dgm:spPr>
        <a:solidFill>
          <a:srgbClr val="F7C765"/>
        </a:solidFill>
      </dgm:spPr>
    </dgm:pt>
    <dgm:pt modelId="{1522C181-4857-442F-B185-E00298A12000}" type="pres">
      <dgm:prSet presAssocID="{B190E4C6-E9E1-4AB4-A121-0636962B0662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5B7DA5-CCE7-41DF-A082-817EB511A09F}" type="pres">
      <dgm:prSet presAssocID="{5C044933-3AC7-4C1E-9412-8C62288FDD80}" presName="upArrow" presStyleLbl="node1" presStyleIdx="1" presStyleCnt="2"/>
      <dgm:spPr>
        <a:solidFill>
          <a:schemeClr val="accent1">
            <a:lumMod val="75000"/>
          </a:schemeClr>
        </a:solidFill>
      </dgm:spPr>
    </dgm:pt>
    <dgm:pt modelId="{E0AF7C23-2F73-4CBD-96C0-3BAC3941B50F}" type="pres">
      <dgm:prSet presAssocID="{5C044933-3AC7-4C1E-9412-8C62288FDD80}" presName="upArrowText" presStyleLbl="revTx" presStyleIdx="1" presStyleCnt="2" custScaleX="1273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362D083-72F3-4B61-9B7D-2337DBCDB651}" srcId="{0EFF7B34-70E3-4A50-9F1C-AB4CC4B6C08B}" destId="{B190E4C6-E9E1-4AB4-A121-0636962B0662}" srcOrd="0" destOrd="0" parTransId="{70BAF5F1-46FA-4C02-9BE9-08672C28EB03}" sibTransId="{B850F06F-9B83-4719-B12C-B27B991B0B3B}"/>
    <dgm:cxn modelId="{52F89C7B-3B9E-4E40-AB95-BA22A1B2F715}" type="presOf" srcId="{B190E4C6-E9E1-4AB4-A121-0636962B0662}" destId="{1522C181-4857-442F-B185-E00298A12000}" srcOrd="0" destOrd="0" presId="urn:microsoft.com/office/officeart/2005/8/layout/arrow3"/>
    <dgm:cxn modelId="{FBCAFA15-C648-4689-B8DD-397855B1291E}" srcId="{0EFF7B34-70E3-4A50-9F1C-AB4CC4B6C08B}" destId="{5C044933-3AC7-4C1E-9412-8C62288FDD80}" srcOrd="1" destOrd="0" parTransId="{D5176514-E73C-46C4-B881-B796400BA9AB}" sibTransId="{943A3D83-A3EE-4AA5-A59D-D32AA272C066}"/>
    <dgm:cxn modelId="{2D05DE0C-0268-4385-BE7C-7F2A9F591E9F}" type="presOf" srcId="{0EFF7B34-70E3-4A50-9F1C-AB4CC4B6C08B}" destId="{6447A0EC-A5E1-41C7-BAD6-43E63B494068}" srcOrd="0" destOrd="0" presId="urn:microsoft.com/office/officeart/2005/8/layout/arrow3"/>
    <dgm:cxn modelId="{21F2CE6A-B221-4A8C-9B1E-46041776461A}" type="presOf" srcId="{5C044933-3AC7-4C1E-9412-8C62288FDD80}" destId="{E0AF7C23-2F73-4CBD-96C0-3BAC3941B50F}" srcOrd="0" destOrd="0" presId="urn:microsoft.com/office/officeart/2005/8/layout/arrow3"/>
    <dgm:cxn modelId="{E2AF790F-1020-4537-B36A-5B52D1EAF28B}" type="presParOf" srcId="{6447A0EC-A5E1-41C7-BAD6-43E63B494068}" destId="{89D5E2AC-D1DF-4E07-9696-7445EBFD9707}" srcOrd="0" destOrd="0" presId="urn:microsoft.com/office/officeart/2005/8/layout/arrow3"/>
    <dgm:cxn modelId="{5EC264C6-3F2C-4A4F-B782-ABD8A355D1B3}" type="presParOf" srcId="{6447A0EC-A5E1-41C7-BAD6-43E63B494068}" destId="{8725368C-0C97-41C5-A050-EFD649049BEC}" srcOrd="1" destOrd="0" presId="urn:microsoft.com/office/officeart/2005/8/layout/arrow3"/>
    <dgm:cxn modelId="{811AAFBE-71C7-4148-AF26-60CEE6B8A1EC}" type="presParOf" srcId="{6447A0EC-A5E1-41C7-BAD6-43E63B494068}" destId="{1522C181-4857-442F-B185-E00298A12000}" srcOrd="2" destOrd="0" presId="urn:microsoft.com/office/officeart/2005/8/layout/arrow3"/>
    <dgm:cxn modelId="{65AC1314-2851-44FB-889A-831DD9CB524B}" type="presParOf" srcId="{6447A0EC-A5E1-41C7-BAD6-43E63B494068}" destId="{305B7DA5-CCE7-41DF-A082-817EB511A09F}" srcOrd="3" destOrd="0" presId="urn:microsoft.com/office/officeart/2005/8/layout/arrow3"/>
    <dgm:cxn modelId="{76098176-27BF-46A9-80B8-64FFDB7ABD4C}" type="presParOf" srcId="{6447A0EC-A5E1-41C7-BAD6-43E63B494068}" destId="{E0AF7C23-2F73-4CBD-96C0-3BAC3941B50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44A1DC-02A2-4225-A126-09EA5C0A2019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79D06C7A-1BAA-47CA-A4BD-BC5CFE030D75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2000" b="1" dirty="0" smtClean="0"/>
            <a:t>Transformation digitale et économie de l’innovation</a:t>
          </a:r>
          <a:endParaRPr lang="fr-FR" sz="2000" b="1" dirty="0"/>
        </a:p>
      </dgm:t>
    </dgm:pt>
    <dgm:pt modelId="{83EF9EE4-B815-4747-9E9B-39D574D43CF4}" type="parTrans" cxnId="{F36F4101-EF68-4623-9FED-7202F4F8739C}">
      <dgm:prSet/>
      <dgm:spPr/>
      <dgm:t>
        <a:bodyPr/>
        <a:lstStyle/>
        <a:p>
          <a:endParaRPr lang="fr-FR"/>
        </a:p>
      </dgm:t>
    </dgm:pt>
    <dgm:pt modelId="{D9BDF13F-E38F-4119-9705-8E0892BAA691}" type="sibTrans" cxnId="{F36F4101-EF68-4623-9FED-7202F4F8739C}">
      <dgm:prSet/>
      <dgm:spPr/>
      <dgm:t>
        <a:bodyPr/>
        <a:lstStyle/>
        <a:p>
          <a:endParaRPr lang="fr-FR"/>
        </a:p>
      </dgm:t>
    </dgm:pt>
    <dgm:pt modelId="{AB81E353-3DA2-4591-820D-4817BC2C0878}">
      <dgm:prSet phldrT="[Texte]" custT="1"/>
      <dgm:spPr>
        <a:solidFill>
          <a:schemeClr val="tx2"/>
        </a:solidFill>
      </dgm:spPr>
      <dgm:t>
        <a:bodyPr/>
        <a:lstStyle/>
        <a:p>
          <a:r>
            <a:rPr lang="fr-FR" sz="1800" b="1" dirty="0" smtClean="0"/>
            <a:t>Fintech</a:t>
          </a:r>
          <a:endParaRPr lang="fr-FR" sz="1800" b="1" dirty="0"/>
        </a:p>
      </dgm:t>
    </dgm:pt>
    <dgm:pt modelId="{42C6B787-1EBE-4247-98B0-9BCD780FF703}" type="parTrans" cxnId="{FBC1015C-4A37-4B8D-B8B6-C38C05BC0FFC}">
      <dgm:prSet/>
      <dgm:spPr/>
      <dgm:t>
        <a:bodyPr/>
        <a:lstStyle/>
        <a:p>
          <a:endParaRPr lang="fr-FR"/>
        </a:p>
      </dgm:t>
    </dgm:pt>
    <dgm:pt modelId="{8CF02FB1-ABF3-4244-B93D-E7E27F2C89D3}" type="sibTrans" cxnId="{FBC1015C-4A37-4B8D-B8B6-C38C05BC0FFC}">
      <dgm:prSet/>
      <dgm:spPr/>
      <dgm:t>
        <a:bodyPr/>
        <a:lstStyle/>
        <a:p>
          <a:endParaRPr lang="fr-FR"/>
        </a:p>
      </dgm:t>
    </dgm:pt>
    <dgm:pt modelId="{B4494279-DA2F-49BF-BF53-C46FDE7BF549}">
      <dgm:prSet phldrT="[Texte]"/>
      <dgm:spPr>
        <a:solidFill>
          <a:schemeClr val="tx2"/>
        </a:solidFill>
      </dgm:spPr>
      <dgm:t>
        <a:bodyPr/>
        <a:lstStyle/>
        <a:p>
          <a:endParaRPr lang="fr-FR"/>
        </a:p>
      </dgm:t>
    </dgm:pt>
    <dgm:pt modelId="{C238570E-DA25-404B-BE61-C7B255ED25FB}" type="parTrans" cxnId="{4C19FDA8-C62E-45D2-8AA5-6AE4580D4B05}">
      <dgm:prSet/>
      <dgm:spPr/>
      <dgm:t>
        <a:bodyPr/>
        <a:lstStyle/>
        <a:p>
          <a:endParaRPr lang="fr-FR"/>
        </a:p>
      </dgm:t>
    </dgm:pt>
    <dgm:pt modelId="{FD5DFD82-6E70-4659-BE68-0E093415D1E3}" type="sibTrans" cxnId="{4C19FDA8-C62E-45D2-8AA5-6AE4580D4B05}">
      <dgm:prSet/>
      <dgm:spPr/>
      <dgm:t>
        <a:bodyPr/>
        <a:lstStyle/>
        <a:p>
          <a:endParaRPr lang="fr-FR"/>
        </a:p>
      </dgm:t>
    </dgm:pt>
    <dgm:pt modelId="{0F53E792-8B84-41D2-BC31-AF79C2E63BC9}">
      <dgm:prSet phldrT="[Texte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r-FR" sz="1500" b="1" dirty="0" smtClean="0"/>
            <a:t>Finance digitale</a:t>
          </a:r>
          <a:endParaRPr lang="fr-FR" sz="1500" b="1" dirty="0"/>
        </a:p>
      </dgm:t>
    </dgm:pt>
    <dgm:pt modelId="{14DF1D7E-B480-432B-81EA-95BE8EA18828}" type="sibTrans" cxnId="{79BB57C2-38A2-477F-AE18-520B857E1828}">
      <dgm:prSet/>
      <dgm:spPr/>
      <dgm:t>
        <a:bodyPr/>
        <a:lstStyle/>
        <a:p>
          <a:endParaRPr lang="fr-FR"/>
        </a:p>
      </dgm:t>
    </dgm:pt>
    <dgm:pt modelId="{16FC7FB8-E727-4585-9D6C-C20CEC070805}" type="parTrans" cxnId="{79BB57C2-38A2-477F-AE18-520B857E1828}">
      <dgm:prSet/>
      <dgm:spPr/>
      <dgm:t>
        <a:bodyPr/>
        <a:lstStyle/>
        <a:p>
          <a:endParaRPr lang="fr-FR"/>
        </a:p>
      </dgm:t>
    </dgm:pt>
    <dgm:pt modelId="{B458053F-0C3A-452E-823F-DBC4B98AB0EB}" type="pres">
      <dgm:prSet presAssocID="{2544A1DC-02A2-4225-A126-09EA5C0A201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4619CD4-72B5-4F5B-8E04-3EA3CCABBEA7}" type="pres">
      <dgm:prSet presAssocID="{79D06C7A-1BAA-47CA-A4BD-BC5CFE030D7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9D2B9A-1D89-467B-A5F5-8D2FD90775E8}" type="pres">
      <dgm:prSet presAssocID="{79D06C7A-1BAA-47CA-A4BD-BC5CFE030D75}" presName="gear1srcNode" presStyleLbl="node1" presStyleIdx="0" presStyleCnt="3"/>
      <dgm:spPr/>
      <dgm:t>
        <a:bodyPr/>
        <a:lstStyle/>
        <a:p>
          <a:endParaRPr lang="fr-FR"/>
        </a:p>
      </dgm:t>
    </dgm:pt>
    <dgm:pt modelId="{1F3AC356-FFC3-4BDC-A85A-3CBD30F4B410}" type="pres">
      <dgm:prSet presAssocID="{79D06C7A-1BAA-47CA-A4BD-BC5CFE030D75}" presName="gear1dstNode" presStyleLbl="node1" presStyleIdx="0" presStyleCnt="3"/>
      <dgm:spPr/>
      <dgm:t>
        <a:bodyPr/>
        <a:lstStyle/>
        <a:p>
          <a:endParaRPr lang="fr-FR"/>
        </a:p>
      </dgm:t>
    </dgm:pt>
    <dgm:pt modelId="{19494C18-5DE5-4526-83FB-85EAB10A1EDC}" type="pres">
      <dgm:prSet presAssocID="{0F53E792-8B84-41D2-BC31-AF79C2E63BC9}" presName="gear2" presStyleLbl="node1" presStyleIdx="1" presStyleCnt="3" custScaleX="112815" custScaleY="12094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C28187-7521-4350-A6FD-08B1AE088E1D}" type="pres">
      <dgm:prSet presAssocID="{0F53E792-8B84-41D2-BC31-AF79C2E63BC9}" presName="gear2srcNode" presStyleLbl="node1" presStyleIdx="1" presStyleCnt="3"/>
      <dgm:spPr/>
      <dgm:t>
        <a:bodyPr/>
        <a:lstStyle/>
        <a:p>
          <a:endParaRPr lang="fr-FR"/>
        </a:p>
      </dgm:t>
    </dgm:pt>
    <dgm:pt modelId="{55A8CE72-B2F5-4DDC-BB23-2906E030B944}" type="pres">
      <dgm:prSet presAssocID="{0F53E792-8B84-41D2-BC31-AF79C2E63BC9}" presName="gear2dstNode" presStyleLbl="node1" presStyleIdx="1" presStyleCnt="3"/>
      <dgm:spPr/>
      <dgm:t>
        <a:bodyPr/>
        <a:lstStyle/>
        <a:p>
          <a:endParaRPr lang="fr-FR"/>
        </a:p>
      </dgm:t>
    </dgm:pt>
    <dgm:pt modelId="{7E684AFD-8B54-4CEE-86C1-A20B6B14B804}" type="pres">
      <dgm:prSet presAssocID="{AB81E353-3DA2-4591-820D-4817BC2C0878}" presName="gear3" presStyleLbl="node1" presStyleIdx="2" presStyleCnt="3"/>
      <dgm:spPr/>
      <dgm:t>
        <a:bodyPr/>
        <a:lstStyle/>
        <a:p>
          <a:endParaRPr lang="fr-FR"/>
        </a:p>
      </dgm:t>
    </dgm:pt>
    <dgm:pt modelId="{88943C48-F430-4720-9D9F-B7BA3B78CDA2}" type="pres">
      <dgm:prSet presAssocID="{AB81E353-3DA2-4591-820D-4817BC2C087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94E787-B373-49D9-9E0A-7DBD97E28F47}" type="pres">
      <dgm:prSet presAssocID="{AB81E353-3DA2-4591-820D-4817BC2C0878}" presName="gear3srcNode" presStyleLbl="node1" presStyleIdx="2" presStyleCnt="3"/>
      <dgm:spPr/>
      <dgm:t>
        <a:bodyPr/>
        <a:lstStyle/>
        <a:p>
          <a:endParaRPr lang="fr-FR"/>
        </a:p>
      </dgm:t>
    </dgm:pt>
    <dgm:pt modelId="{94B55DCB-F2EB-4EB8-AA0A-11FD4380771C}" type="pres">
      <dgm:prSet presAssocID="{AB81E353-3DA2-4591-820D-4817BC2C0878}" presName="gear3dstNode" presStyleLbl="node1" presStyleIdx="2" presStyleCnt="3"/>
      <dgm:spPr/>
      <dgm:t>
        <a:bodyPr/>
        <a:lstStyle/>
        <a:p>
          <a:endParaRPr lang="fr-FR"/>
        </a:p>
      </dgm:t>
    </dgm:pt>
    <dgm:pt modelId="{0F8FEA64-4DB8-4900-AE29-7993F8A176D7}" type="pres">
      <dgm:prSet presAssocID="{D9BDF13F-E38F-4119-9705-8E0892BAA691}" presName="connector1" presStyleLbl="sibTrans2D1" presStyleIdx="0" presStyleCnt="3" custLinFactNeighborX="-6325" custLinFactNeighborY="-999"/>
      <dgm:spPr/>
      <dgm:t>
        <a:bodyPr/>
        <a:lstStyle/>
        <a:p>
          <a:endParaRPr lang="fr-FR"/>
        </a:p>
      </dgm:t>
    </dgm:pt>
    <dgm:pt modelId="{DAD58072-8DC6-49C6-951A-25651A8E845E}" type="pres">
      <dgm:prSet presAssocID="{14DF1D7E-B480-432B-81EA-95BE8EA18828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29AD02DC-06B0-4421-9CDB-DD9BD61368AA}" type="pres">
      <dgm:prSet presAssocID="{8CF02FB1-ABF3-4244-B93D-E7E27F2C89D3}" presName="connector3" presStyleLbl="sibTrans2D1" presStyleIdx="2" presStyleCnt="3" custLinFactNeighborX="3294" custLinFactNeighborY="1130"/>
      <dgm:spPr/>
      <dgm:t>
        <a:bodyPr/>
        <a:lstStyle/>
        <a:p>
          <a:endParaRPr lang="fr-FR"/>
        </a:p>
      </dgm:t>
    </dgm:pt>
  </dgm:ptLst>
  <dgm:cxnLst>
    <dgm:cxn modelId="{F36F4101-EF68-4623-9FED-7202F4F8739C}" srcId="{2544A1DC-02A2-4225-A126-09EA5C0A2019}" destId="{79D06C7A-1BAA-47CA-A4BD-BC5CFE030D75}" srcOrd="0" destOrd="0" parTransId="{83EF9EE4-B815-4747-9E9B-39D574D43CF4}" sibTransId="{D9BDF13F-E38F-4119-9705-8E0892BAA691}"/>
    <dgm:cxn modelId="{63BB11AA-699E-443B-8D5D-A8369FDD347D}" type="presOf" srcId="{14DF1D7E-B480-432B-81EA-95BE8EA18828}" destId="{DAD58072-8DC6-49C6-951A-25651A8E845E}" srcOrd="0" destOrd="0" presId="urn:microsoft.com/office/officeart/2005/8/layout/gear1"/>
    <dgm:cxn modelId="{5B7B20DD-32E5-4186-8096-89BBD07A8793}" type="presOf" srcId="{AB81E353-3DA2-4591-820D-4817BC2C0878}" destId="{E694E787-B373-49D9-9E0A-7DBD97E28F47}" srcOrd="2" destOrd="0" presId="urn:microsoft.com/office/officeart/2005/8/layout/gear1"/>
    <dgm:cxn modelId="{3E6CB838-E8AA-4496-BCB8-81C0B8203B53}" type="presOf" srcId="{AB81E353-3DA2-4591-820D-4817BC2C0878}" destId="{88943C48-F430-4720-9D9F-B7BA3B78CDA2}" srcOrd="1" destOrd="0" presId="urn:microsoft.com/office/officeart/2005/8/layout/gear1"/>
    <dgm:cxn modelId="{4C19FDA8-C62E-45D2-8AA5-6AE4580D4B05}" srcId="{2544A1DC-02A2-4225-A126-09EA5C0A2019}" destId="{B4494279-DA2F-49BF-BF53-C46FDE7BF549}" srcOrd="3" destOrd="0" parTransId="{C238570E-DA25-404B-BE61-C7B255ED25FB}" sibTransId="{FD5DFD82-6E70-4659-BE68-0E093415D1E3}"/>
    <dgm:cxn modelId="{79BB57C2-38A2-477F-AE18-520B857E1828}" srcId="{2544A1DC-02A2-4225-A126-09EA5C0A2019}" destId="{0F53E792-8B84-41D2-BC31-AF79C2E63BC9}" srcOrd="1" destOrd="0" parTransId="{16FC7FB8-E727-4585-9D6C-C20CEC070805}" sibTransId="{14DF1D7E-B480-432B-81EA-95BE8EA18828}"/>
    <dgm:cxn modelId="{FBC1015C-4A37-4B8D-B8B6-C38C05BC0FFC}" srcId="{2544A1DC-02A2-4225-A126-09EA5C0A2019}" destId="{AB81E353-3DA2-4591-820D-4817BC2C0878}" srcOrd="2" destOrd="0" parTransId="{42C6B787-1EBE-4247-98B0-9BCD780FF703}" sibTransId="{8CF02FB1-ABF3-4244-B93D-E7E27F2C89D3}"/>
    <dgm:cxn modelId="{EA795F85-B41E-4B5F-8109-226C52465F1D}" type="presOf" srcId="{2544A1DC-02A2-4225-A126-09EA5C0A2019}" destId="{B458053F-0C3A-452E-823F-DBC4B98AB0EB}" srcOrd="0" destOrd="0" presId="urn:microsoft.com/office/officeart/2005/8/layout/gear1"/>
    <dgm:cxn modelId="{6D2BF1D3-D075-45D5-88CF-D6E4E96E95DB}" type="presOf" srcId="{D9BDF13F-E38F-4119-9705-8E0892BAA691}" destId="{0F8FEA64-4DB8-4900-AE29-7993F8A176D7}" srcOrd="0" destOrd="0" presId="urn:microsoft.com/office/officeart/2005/8/layout/gear1"/>
    <dgm:cxn modelId="{F2286062-B3E1-4E47-9A6C-067A0F481183}" type="presOf" srcId="{0F53E792-8B84-41D2-BC31-AF79C2E63BC9}" destId="{13C28187-7521-4350-A6FD-08B1AE088E1D}" srcOrd="1" destOrd="0" presId="urn:microsoft.com/office/officeart/2005/8/layout/gear1"/>
    <dgm:cxn modelId="{C7D9A228-0427-487A-BFD6-7EFE3949D942}" type="presOf" srcId="{0F53E792-8B84-41D2-BC31-AF79C2E63BC9}" destId="{55A8CE72-B2F5-4DDC-BB23-2906E030B944}" srcOrd="2" destOrd="0" presId="urn:microsoft.com/office/officeart/2005/8/layout/gear1"/>
    <dgm:cxn modelId="{D2B78427-D923-4D5E-AEBE-7568DAA1BD57}" type="presOf" srcId="{0F53E792-8B84-41D2-BC31-AF79C2E63BC9}" destId="{19494C18-5DE5-4526-83FB-85EAB10A1EDC}" srcOrd="0" destOrd="0" presId="urn:microsoft.com/office/officeart/2005/8/layout/gear1"/>
    <dgm:cxn modelId="{42258726-5718-4759-9AEE-7576681A24A9}" type="presOf" srcId="{79D06C7A-1BAA-47CA-A4BD-BC5CFE030D75}" destId="{1F3AC356-FFC3-4BDC-A85A-3CBD30F4B410}" srcOrd="2" destOrd="0" presId="urn:microsoft.com/office/officeart/2005/8/layout/gear1"/>
    <dgm:cxn modelId="{5119724E-6A33-43D6-8744-A991B1E53A0C}" type="presOf" srcId="{AB81E353-3DA2-4591-820D-4817BC2C0878}" destId="{94B55DCB-F2EB-4EB8-AA0A-11FD4380771C}" srcOrd="3" destOrd="0" presId="urn:microsoft.com/office/officeart/2005/8/layout/gear1"/>
    <dgm:cxn modelId="{7AFAB7CD-0883-45A0-8E7E-D0405DEB1981}" type="presOf" srcId="{79D06C7A-1BAA-47CA-A4BD-BC5CFE030D75}" destId="{14619CD4-72B5-4F5B-8E04-3EA3CCABBEA7}" srcOrd="0" destOrd="0" presId="urn:microsoft.com/office/officeart/2005/8/layout/gear1"/>
    <dgm:cxn modelId="{696985A5-8A20-4888-B898-22A1E33C12E3}" type="presOf" srcId="{8CF02FB1-ABF3-4244-B93D-E7E27F2C89D3}" destId="{29AD02DC-06B0-4421-9CDB-DD9BD61368AA}" srcOrd="0" destOrd="0" presId="urn:microsoft.com/office/officeart/2005/8/layout/gear1"/>
    <dgm:cxn modelId="{308EF85C-55DA-4E6A-98CE-FC45A9108D6C}" type="presOf" srcId="{79D06C7A-1BAA-47CA-A4BD-BC5CFE030D75}" destId="{839D2B9A-1D89-467B-A5F5-8D2FD90775E8}" srcOrd="1" destOrd="0" presId="urn:microsoft.com/office/officeart/2005/8/layout/gear1"/>
    <dgm:cxn modelId="{15AE7A62-0CA8-4D9C-B0B7-3404BC38813C}" type="presOf" srcId="{AB81E353-3DA2-4591-820D-4817BC2C0878}" destId="{7E684AFD-8B54-4CEE-86C1-A20B6B14B804}" srcOrd="0" destOrd="0" presId="urn:microsoft.com/office/officeart/2005/8/layout/gear1"/>
    <dgm:cxn modelId="{9F3CD16C-DA71-4334-998A-34643152B872}" type="presParOf" srcId="{B458053F-0C3A-452E-823F-DBC4B98AB0EB}" destId="{14619CD4-72B5-4F5B-8E04-3EA3CCABBEA7}" srcOrd="0" destOrd="0" presId="urn:microsoft.com/office/officeart/2005/8/layout/gear1"/>
    <dgm:cxn modelId="{BB8D0EDF-3DE8-45C2-BCE6-1AD0F21213A2}" type="presParOf" srcId="{B458053F-0C3A-452E-823F-DBC4B98AB0EB}" destId="{839D2B9A-1D89-467B-A5F5-8D2FD90775E8}" srcOrd="1" destOrd="0" presId="urn:microsoft.com/office/officeart/2005/8/layout/gear1"/>
    <dgm:cxn modelId="{8E7CAD44-CEFF-417C-A746-A4084258A033}" type="presParOf" srcId="{B458053F-0C3A-452E-823F-DBC4B98AB0EB}" destId="{1F3AC356-FFC3-4BDC-A85A-3CBD30F4B410}" srcOrd="2" destOrd="0" presId="urn:microsoft.com/office/officeart/2005/8/layout/gear1"/>
    <dgm:cxn modelId="{8CB0D6E7-5571-4E49-8081-03582D1D91E6}" type="presParOf" srcId="{B458053F-0C3A-452E-823F-DBC4B98AB0EB}" destId="{19494C18-5DE5-4526-83FB-85EAB10A1EDC}" srcOrd="3" destOrd="0" presId="urn:microsoft.com/office/officeart/2005/8/layout/gear1"/>
    <dgm:cxn modelId="{D1E904F0-AC5F-42E6-A58C-F79BCF0C5B5A}" type="presParOf" srcId="{B458053F-0C3A-452E-823F-DBC4B98AB0EB}" destId="{13C28187-7521-4350-A6FD-08B1AE088E1D}" srcOrd="4" destOrd="0" presId="urn:microsoft.com/office/officeart/2005/8/layout/gear1"/>
    <dgm:cxn modelId="{9E11DDA0-DEE5-4F71-AC54-6BCAF1C45277}" type="presParOf" srcId="{B458053F-0C3A-452E-823F-DBC4B98AB0EB}" destId="{55A8CE72-B2F5-4DDC-BB23-2906E030B944}" srcOrd="5" destOrd="0" presId="urn:microsoft.com/office/officeart/2005/8/layout/gear1"/>
    <dgm:cxn modelId="{2B38AA8C-7EFC-4211-96E3-F6164DBA54E4}" type="presParOf" srcId="{B458053F-0C3A-452E-823F-DBC4B98AB0EB}" destId="{7E684AFD-8B54-4CEE-86C1-A20B6B14B804}" srcOrd="6" destOrd="0" presId="urn:microsoft.com/office/officeart/2005/8/layout/gear1"/>
    <dgm:cxn modelId="{7167AD52-AD7B-4BE3-82C3-7643C4635958}" type="presParOf" srcId="{B458053F-0C3A-452E-823F-DBC4B98AB0EB}" destId="{88943C48-F430-4720-9D9F-B7BA3B78CDA2}" srcOrd="7" destOrd="0" presId="urn:microsoft.com/office/officeart/2005/8/layout/gear1"/>
    <dgm:cxn modelId="{01A1504D-CC8A-4B8A-A22A-F8518316966B}" type="presParOf" srcId="{B458053F-0C3A-452E-823F-DBC4B98AB0EB}" destId="{E694E787-B373-49D9-9E0A-7DBD97E28F47}" srcOrd="8" destOrd="0" presId="urn:microsoft.com/office/officeart/2005/8/layout/gear1"/>
    <dgm:cxn modelId="{13143FD0-F3E2-4840-AE37-83BA02D217E9}" type="presParOf" srcId="{B458053F-0C3A-452E-823F-DBC4B98AB0EB}" destId="{94B55DCB-F2EB-4EB8-AA0A-11FD4380771C}" srcOrd="9" destOrd="0" presId="urn:microsoft.com/office/officeart/2005/8/layout/gear1"/>
    <dgm:cxn modelId="{C0814A0A-CB50-470A-ADC2-443B26247A0D}" type="presParOf" srcId="{B458053F-0C3A-452E-823F-DBC4B98AB0EB}" destId="{0F8FEA64-4DB8-4900-AE29-7993F8A176D7}" srcOrd="10" destOrd="0" presId="urn:microsoft.com/office/officeart/2005/8/layout/gear1"/>
    <dgm:cxn modelId="{2C15BFB5-76DC-4633-8F13-3AA5D26D14EE}" type="presParOf" srcId="{B458053F-0C3A-452E-823F-DBC4B98AB0EB}" destId="{DAD58072-8DC6-49C6-951A-25651A8E845E}" srcOrd="11" destOrd="0" presId="urn:microsoft.com/office/officeart/2005/8/layout/gear1"/>
    <dgm:cxn modelId="{FE720CBA-7529-4B7F-9E6C-9261F0095CD9}" type="presParOf" srcId="{B458053F-0C3A-452E-823F-DBC4B98AB0EB}" destId="{29AD02DC-06B0-4421-9CDB-DD9BD61368A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37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1BBC5A-E434-4655-B684-04ECD35D73F5}" type="datetime1">
              <a:rPr lang="fr-FR"/>
              <a:pPr>
                <a:defRPr/>
              </a:pPr>
              <a:t>28/08/2017</a:t>
            </a:fld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025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37" y="9431025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8CA78AD-5C42-4725-984E-39C8A465B6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4362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37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1937D4-A0E1-4873-9821-B50B5F54877F}" type="datetime1">
              <a:rPr lang="fr-FR"/>
              <a:pPr>
                <a:defRPr/>
              </a:pPr>
              <a:t>28/08/2017</a:t>
            </a:fld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3"/>
            <a:ext cx="5439410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025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37" y="9431025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85B0EF-7539-4DAD-8526-A37CA22CE9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3596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5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sous titre A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courb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86868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57356" y="4357694"/>
            <a:ext cx="6048375" cy="431800"/>
          </a:xfrm>
        </p:spPr>
        <p:txBody>
          <a:bodyPr>
            <a:noAutofit/>
          </a:bodyPr>
          <a:lstStyle>
            <a:lvl1pPr marL="0" indent="0">
              <a:buFont typeface="Wingdings" pitchFamily="2" charset="2"/>
              <a:buNone/>
              <a:defRPr sz="24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1500166" y="2285992"/>
            <a:ext cx="6624638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a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1071563" y="0"/>
            <a:ext cx="0" cy="765175"/>
          </a:xfrm>
          <a:prstGeom prst="line">
            <a:avLst/>
          </a:prstGeom>
          <a:noFill/>
          <a:ln w="34925">
            <a:solidFill>
              <a:srgbClr val="F7C76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71538" y="-27384"/>
            <a:ext cx="6624638" cy="785818"/>
          </a:xfrm>
          <a:noFill/>
        </p:spPr>
        <p:txBody>
          <a:bodyPr>
            <a:noAutofit/>
          </a:bodyPr>
          <a:lstStyle>
            <a:lvl1pPr algn="l">
              <a:defRPr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1538" y="1285860"/>
            <a:ext cx="6624638" cy="4637088"/>
          </a:xfrm>
        </p:spPr>
        <p:txBody>
          <a:bodyPr/>
          <a:lstStyle>
            <a:lvl1pPr marL="266700" indent="-266700">
              <a:buClr>
                <a:srgbClr val="F7C765"/>
              </a:buClr>
              <a:buFont typeface="Wingdings" pitchFamily="2" charset="2"/>
              <a:buChar char="q"/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901700" marR="0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257300" marR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>
                <a:solidFill>
                  <a:srgbClr val="002060"/>
                </a:solidFill>
                <a:latin typeface="+mn-lt"/>
              </a:defRPr>
            </a:lvl3pPr>
            <a:lvl4pPr marL="1612900" indent="-354013">
              <a:buClr>
                <a:srgbClr val="F7C765"/>
              </a:buClr>
              <a:buFont typeface="Wingdings" pitchFamily="2" charset="2"/>
              <a:buChar char="§"/>
              <a:defRPr sz="2000" b="0">
                <a:solidFill>
                  <a:srgbClr val="002060"/>
                </a:solidFill>
                <a:latin typeface="+mn-lt"/>
              </a:defRPr>
            </a:lvl4pPr>
            <a:lvl5pPr marL="1968500" indent="-354013">
              <a:buClr>
                <a:srgbClr val="F7C765"/>
              </a:buClr>
              <a:buFont typeface="Wingdings" pitchFamily="2" charset="2"/>
              <a:buChar char="§"/>
              <a:defRPr sz="2000" b="0"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901700" marR="0" lvl="1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/>
              <a:t>Deuxième niveau</a:t>
            </a:r>
          </a:p>
          <a:p>
            <a:pPr marL="901700" marR="0" lvl="1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/>
            </a:pPr>
            <a:endParaRPr lang="fr-FR" dirty="0" smtClean="0"/>
          </a:p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901700" marR="0" lvl="1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/>
              <a:t>Deuxième niveau</a:t>
            </a:r>
          </a:p>
          <a:p>
            <a:pPr lvl="1"/>
            <a:endParaRPr lang="fr-FR" dirty="0" smtClean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940152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8748464" y="6165304"/>
            <a:ext cx="25667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6248400"/>
            <a:ext cx="572131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496" y="6286500"/>
            <a:ext cx="8928000" cy="324000"/>
          </a:xfrm>
          <a:prstGeom prst="rect">
            <a:avLst/>
          </a:prstGeom>
          <a:solidFill>
            <a:srgbClr val="F7C7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kladata.com/0DWVIu9PzJBjEKUePACXLpplndU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1844824"/>
            <a:ext cx="7992888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396044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611560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r-FR" dirty="0" smtClean="0"/>
              <a:t>Régulation </a:t>
            </a:r>
            <a:r>
              <a:rPr lang="fr-FR" dirty="0"/>
              <a:t>et nouveaux </a:t>
            </a:r>
            <a:r>
              <a:rPr lang="fr-FR" dirty="0" smtClean="0"/>
              <a:t>acteurs</a:t>
            </a:r>
            <a:endParaRPr lang="en-US" dirty="0"/>
          </a:p>
        </p:txBody>
      </p:sp>
      <p:sp>
        <p:nvSpPr>
          <p:cNvPr id="9" name="Sous-titre 4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752600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dirty="0" smtClean="0">
                <a:ea typeface="+mj-ea"/>
              </a:rPr>
              <a:t>Conférence </a:t>
            </a:r>
            <a:r>
              <a:rPr lang="fr-FR" dirty="0" err="1" smtClean="0">
                <a:ea typeface="+mj-ea"/>
              </a:rPr>
              <a:t>Publi</a:t>
            </a:r>
            <a:r>
              <a:rPr lang="fr-FR" dirty="0" smtClean="0">
                <a:ea typeface="+mj-ea"/>
              </a:rPr>
              <a:t> News du 29 juin 2017</a:t>
            </a:r>
          </a:p>
          <a:p>
            <a:pPr algn="ctr">
              <a:spcBef>
                <a:spcPct val="0"/>
              </a:spcBef>
            </a:pPr>
            <a:endParaRPr lang="fr-FR" b="1" i="1" dirty="0" smtClean="0">
              <a:ea typeface="+mj-ea"/>
            </a:endParaRPr>
          </a:p>
          <a:p>
            <a:pPr algn="ctr">
              <a:spcBef>
                <a:spcPct val="0"/>
              </a:spcBef>
            </a:pPr>
            <a:r>
              <a:rPr lang="fr-FR" b="1" i="1" dirty="0" smtClean="0">
                <a:ea typeface="+mj-ea"/>
              </a:rPr>
              <a:t>Pierre Bienvenu</a:t>
            </a:r>
          </a:p>
          <a:p>
            <a:pPr algn="ctr">
              <a:spcBef>
                <a:spcPct val="0"/>
              </a:spcBef>
            </a:pPr>
            <a:r>
              <a:rPr lang="fr-FR" b="1" i="1" dirty="0" smtClean="0">
                <a:ea typeface="+mj-ea"/>
              </a:rPr>
              <a:t>Pôle </a:t>
            </a:r>
            <a:r>
              <a:rPr lang="fr-FR" b="1" i="1" dirty="0" err="1" smtClean="0">
                <a:ea typeface="+mj-ea"/>
              </a:rPr>
              <a:t>Fintech-Innovation</a:t>
            </a:r>
            <a:r>
              <a:rPr lang="fr-FR" b="1" i="1" dirty="0" smtClean="0">
                <a:ea typeface="+mj-ea"/>
              </a:rPr>
              <a:t> de l’ACPR</a:t>
            </a:r>
            <a:endParaRPr lang="fr-FR" b="1" i="1" dirty="0">
              <a:ea typeface="+mj-ea"/>
            </a:endParaRPr>
          </a:p>
          <a:p>
            <a:pPr algn="ctr">
              <a:spcBef>
                <a:spcPct val="0"/>
              </a:spcBef>
            </a:pPr>
            <a:endParaRPr lang="fr-FR" sz="2400" b="1" dirty="0" smtClean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C:\Users\G807789\AppData\Local\Microsoft\Windows\Temporary Internet Files\Content.Outlook\ALLLB4X6\20160811_Logo_Pole_Finte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129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865263"/>
              </p:ext>
            </p:extLst>
          </p:nvPr>
        </p:nvGraphicFramePr>
        <p:xfrm>
          <a:off x="323528" y="980728"/>
          <a:ext cx="8064896" cy="5122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2448"/>
                <a:gridCol w="4032448"/>
              </a:tblGrid>
              <a:tr h="505989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Opportunités</a:t>
                      </a:r>
                      <a:endParaRPr lang="fr-FR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Points</a:t>
                      </a:r>
                      <a:r>
                        <a:rPr lang="fr-FR" sz="18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vigilance</a:t>
                      </a:r>
                      <a:endParaRPr lang="fr-FR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1628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le consommateur: baisse des prix et amélioration des produits et des services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les acteurs financiers: baisse des coûts et amélioration des processus internes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Meilleure conformité aux exigences réglementaires (</a:t>
                      </a:r>
                      <a:r>
                        <a:rPr lang="fr-FR" i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RegTech</a:t>
                      </a: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Inclusion financière</a:t>
                      </a:r>
                      <a:endParaRPr lang="fr-FR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fr-FR" sz="1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Baisse des revenus et viabilité des modèles d’affaires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fr-FR" sz="1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Risque d’exécution liés à la transformation digitale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fr-FR" sz="1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Augmentation des risques opérationnels (interdépendance des SI, cybersécurité, </a:t>
                      </a:r>
                      <a:r>
                        <a:rPr lang="fr-FR" sz="1800" i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cloud </a:t>
                      </a:r>
                      <a:r>
                        <a:rPr lang="fr-FR" sz="1800" i="1" kern="1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computing</a:t>
                      </a:r>
                      <a:r>
                        <a:rPr lang="fr-FR" sz="1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Une vigilance à l’égard des enjeux de LCB-FT et de protection de la clientèle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Augmentation des risques financiers (crédit, marché, liquidité)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\\intra\profils\D001\D818090\D\Desktop\noun_78401_cc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675"/>
                    </a14:imgEffect>
                    <a14:imgEffect>
                      <a14:saturation sat="1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2542"/>
          <a:stretch/>
        </p:blipFill>
        <p:spPr bwMode="auto">
          <a:xfrm>
            <a:off x="5966619" y="5131342"/>
            <a:ext cx="1107580" cy="968666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9" name="Picture 2" descr="C:\Users\D818090\AppData\Local\Temp\noun_88653_cc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7"/>
          <a:stretch/>
        </p:blipFill>
        <p:spPr bwMode="auto">
          <a:xfrm>
            <a:off x="1619672" y="5066866"/>
            <a:ext cx="1158660" cy="1015728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8036966" cy="785818"/>
          </a:xfrm>
        </p:spPr>
        <p:txBody>
          <a:bodyPr/>
          <a:lstStyle/>
          <a:p>
            <a:r>
              <a:rPr lang="fr-FR" dirty="0" smtClean="0"/>
              <a:t>II. Les enjeux pour les acteurs financiers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1499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285860"/>
            <a:ext cx="7460902" cy="4637088"/>
          </a:xfrm>
        </p:spPr>
        <p:txBody>
          <a:bodyPr/>
          <a:lstStyle/>
          <a:p>
            <a:r>
              <a:rPr lang="fr-FR" dirty="0" smtClean="0"/>
              <a:t> 3 enjeux majeurs pour les acteurs financiers </a:t>
            </a:r>
          </a:p>
          <a:p>
            <a:pPr marL="0" indent="0">
              <a:buNone/>
            </a:pPr>
            <a:endParaRPr lang="fr-FR" dirty="0" smtClean="0"/>
          </a:p>
          <a:p>
            <a:pPr marL="992187" lvl="1" indent="-457200">
              <a:buFont typeface="+mj-lt"/>
              <a:buAutoNum type="arabicPeriod"/>
            </a:pPr>
            <a:r>
              <a:rPr lang="fr-FR" dirty="0" smtClean="0"/>
              <a:t>La relation clientèle</a:t>
            </a:r>
          </a:p>
          <a:p>
            <a:pPr marL="992187" lvl="1" indent="-457200">
              <a:buFont typeface="+mj-lt"/>
              <a:buAutoNum type="arabicPeriod"/>
            </a:pPr>
            <a:endParaRPr lang="fr-FR" dirty="0"/>
          </a:p>
          <a:p>
            <a:pPr marL="992187" lvl="1" indent="-457200">
              <a:buFont typeface="+mj-lt"/>
              <a:buAutoNum type="arabicPeriod"/>
            </a:pPr>
            <a:r>
              <a:rPr lang="fr-FR" dirty="0" smtClean="0"/>
              <a:t>L’usage des données</a:t>
            </a:r>
          </a:p>
          <a:p>
            <a:pPr marL="992187" lvl="1" indent="-457200">
              <a:buFont typeface="+mj-lt"/>
              <a:buAutoNum type="arabicPeriod"/>
            </a:pPr>
            <a:endParaRPr lang="fr-FR" dirty="0" smtClean="0"/>
          </a:p>
          <a:p>
            <a:pPr marL="992187" lvl="1" indent="-457200">
              <a:buFont typeface="+mj-lt"/>
              <a:buAutoNum type="arabicPeriod"/>
            </a:pPr>
            <a:r>
              <a:rPr lang="fr-FR" dirty="0" smtClean="0"/>
              <a:t>Les systèmes d’information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8072462" cy="785818"/>
          </a:xfrm>
        </p:spPr>
        <p:txBody>
          <a:bodyPr/>
          <a:lstStyle/>
          <a:p>
            <a:r>
              <a:rPr lang="fr-FR" dirty="0" smtClean="0"/>
              <a:t>II. Les enjeux pour les acteurs financiers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6396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4556883" cy="2195235"/>
          </a:xfrm>
          <a:prstGeom prst="rect">
            <a:avLst/>
          </a:prstGeom>
        </p:spPr>
      </p:pic>
      <p:pic>
        <p:nvPicPr>
          <p:cNvPr id="8" name="Image 7" descr="IMG_55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4526607" cy="2263304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860032" y="1285860"/>
            <a:ext cx="3960440" cy="46370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Les Fintech et la rupture digitale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Les 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enjeux pour les acteurs 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financiers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/>
              <a:t>La régulation et les réponses de l’ACPR</a:t>
            </a:r>
          </a:p>
          <a:p>
            <a:pPr marL="0" indent="0">
              <a:buNone/>
            </a:pP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357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Fintech invite les autorités de supervision à se transformer</a:t>
            </a:r>
          </a:p>
          <a:p>
            <a:pPr lvl="1"/>
            <a:r>
              <a:rPr lang="fr-FR" dirty="0" smtClean="0"/>
              <a:t>Nouveau flux de dossiers et besoin </a:t>
            </a:r>
            <a:r>
              <a:rPr lang="fr-FR" dirty="0"/>
              <a:t>d’accompagnement spécifique des porteurs de projets </a:t>
            </a:r>
            <a:r>
              <a:rPr lang="fr-FR" dirty="0" smtClean="0"/>
              <a:t>innovants</a:t>
            </a:r>
          </a:p>
          <a:p>
            <a:pPr lvl="1"/>
            <a:r>
              <a:rPr lang="fr-FR" dirty="0" smtClean="0"/>
              <a:t>Nouveaux types de risques</a:t>
            </a:r>
          </a:p>
          <a:p>
            <a:pPr lvl="1"/>
            <a:r>
              <a:rPr lang="fr-FR" dirty="0" smtClean="0"/>
              <a:t>Concurrence accrue entre les pays, y compris au sein de l’UE (passeport européen)</a:t>
            </a:r>
          </a:p>
          <a:p>
            <a:pPr lvl="1"/>
            <a:r>
              <a:rPr lang="fr-FR" dirty="0" smtClean="0"/>
              <a:t>Connaissance du marché, de son niveau de conformité (</a:t>
            </a:r>
            <a:r>
              <a:rPr lang="fr-FR" b="1" dirty="0" err="1" smtClean="0"/>
              <a:t>Regtech</a:t>
            </a:r>
            <a:r>
              <a:rPr lang="fr-FR" dirty="0" smtClean="0"/>
              <a:t>) et amélioration de ses outils (</a:t>
            </a:r>
            <a:r>
              <a:rPr lang="fr-FR" b="1" dirty="0" err="1" smtClean="0"/>
              <a:t>SupTech</a:t>
            </a:r>
            <a:r>
              <a:rPr lang="fr-FR" dirty="0" smtClean="0"/>
              <a:t>)</a:t>
            </a:r>
          </a:p>
          <a:p>
            <a:pPr lvl="1"/>
            <a:r>
              <a:rPr lang="fr-FR" dirty="0"/>
              <a:t>Analyser, anticiper et proposer les évolutions réglementaires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892950" cy="785818"/>
          </a:xfrm>
        </p:spPr>
        <p:txBody>
          <a:bodyPr/>
          <a:lstStyle/>
          <a:p>
            <a:r>
              <a:rPr lang="fr-FR" dirty="0" smtClean="0"/>
              <a:t>III. Les réponses de l’ACPR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3340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41860"/>
            <a:ext cx="8621341" cy="702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Pôle </a:t>
            </a:r>
            <a:r>
              <a:rPr lang="fr-FR" dirty="0" err="1" smtClean="0"/>
              <a:t>FinTech-Innovation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892950" cy="785818"/>
          </a:xfrm>
        </p:spPr>
        <p:txBody>
          <a:bodyPr/>
          <a:lstStyle/>
          <a:p>
            <a:r>
              <a:rPr lang="fr-FR" dirty="0" smtClean="0"/>
              <a:t>III. Les réponses de l’ACPR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51520" y="1831658"/>
            <a:ext cx="4320480" cy="3829590"/>
          </a:xfrm>
          <a:prstGeom prst="rect">
            <a:avLst/>
          </a:prstGeom>
          <a:ln w="53975">
            <a:solidFill>
              <a:srgbClr val="002060"/>
            </a:solidFill>
            <a:prstDash val="solid"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q"/>
              <a:defRPr sz="24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01700" marR="0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marR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12900" indent="-354013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968500" indent="-354013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7" lvl="1" indent="0" algn="ctr">
              <a:buNone/>
            </a:pPr>
            <a:endParaRPr lang="fr-FR" b="1" dirty="0" smtClean="0"/>
          </a:p>
          <a:p>
            <a:pPr marL="534987" lvl="1" indent="0" algn="ctr">
              <a:buNone/>
            </a:pPr>
            <a:r>
              <a:rPr lang="fr-FR" b="1" u="sng" dirty="0" smtClean="0"/>
              <a:t>OUVERTURE</a:t>
            </a:r>
          </a:p>
          <a:p>
            <a:pPr marL="534987" lvl="1" indent="0">
              <a:buNone/>
            </a:pPr>
            <a:endParaRPr lang="fr-FR" b="1" dirty="0" smtClean="0"/>
          </a:p>
          <a:p>
            <a:pPr lvl="1"/>
            <a:r>
              <a:rPr lang="fr-FR" dirty="0" smtClean="0"/>
              <a:t>« Innovation Hub », point d’entrée unique pour les FinTechs à l’ACPR:133 acteurs innovants reçus </a:t>
            </a:r>
          </a:p>
          <a:p>
            <a:pPr lvl="1"/>
            <a:r>
              <a:rPr lang="fr-FR" dirty="0" smtClean="0"/>
              <a:t>Coordination renforcée avec l’AMF</a:t>
            </a:r>
          </a:p>
          <a:p>
            <a:pPr lvl="1"/>
            <a:r>
              <a:rPr lang="fr-FR" dirty="0" smtClean="0"/>
              <a:t>Mieux connaître les innovations (nouveaux acteurs et acteurs établis) pour préparer la supervision (national, européen, international) </a:t>
            </a:r>
          </a:p>
          <a:p>
            <a:pPr lvl="1"/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721696" y="1844824"/>
            <a:ext cx="4032350" cy="3816424"/>
          </a:xfrm>
          <a:prstGeom prst="rect">
            <a:avLst/>
          </a:prstGeom>
          <a:ln w="53975">
            <a:solidFill>
              <a:srgbClr val="002060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  <a:lvl1pPr marL="266700" indent="-266700" defTabSz="91440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q"/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534987" marR="0" lvl="1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None/>
              <a:tabLst/>
              <a:defRPr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257300" marR="0" indent="-354013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>
                <a:solidFill>
                  <a:srgbClr val="002060"/>
                </a:solidFill>
                <a:latin typeface="+mn-lt"/>
              </a:defRPr>
            </a:lvl3pPr>
            <a:lvl4pPr marL="1612900" indent="-354013" defTabSz="91440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>
                <a:solidFill>
                  <a:srgbClr val="002060"/>
                </a:solidFill>
                <a:latin typeface="+mn-lt"/>
              </a:defRPr>
            </a:lvl4pPr>
            <a:lvl5pPr marL="1968500" indent="-354013" defTabSz="91440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>
                <a:solidFill>
                  <a:srgbClr val="002060"/>
                </a:solidFill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80000"/>
              </a:lnSpc>
            </a:pPr>
            <a:endParaRPr lang="fr-FR" sz="1600" dirty="0" smtClean="0"/>
          </a:p>
          <a:p>
            <a:pPr lvl="1">
              <a:lnSpc>
                <a:spcPct val="80000"/>
              </a:lnSpc>
            </a:pPr>
            <a:r>
              <a:rPr lang="fr-FR" sz="1700" u="sng" dirty="0" smtClean="0"/>
              <a:t>EN AMONT</a:t>
            </a:r>
          </a:p>
          <a:p>
            <a:pPr lvl="1">
              <a:lnSpc>
                <a:spcPct val="80000"/>
              </a:lnSpc>
            </a:pPr>
            <a:endParaRPr lang="fr-FR" sz="1700" dirty="0"/>
          </a:p>
          <a:p>
            <a:pPr marL="901700" lvl="1" indent="-366713" algn="l">
              <a:lnSpc>
                <a:spcPct val="80000"/>
              </a:lnSpc>
              <a:buFont typeface="Wingdings" pitchFamily="2" charset="2"/>
              <a:buChar char="§"/>
            </a:pPr>
            <a:r>
              <a:rPr lang="fr-FR" sz="1700" b="0" dirty="0"/>
              <a:t>Moins de formalisme</a:t>
            </a:r>
          </a:p>
          <a:p>
            <a:pPr marL="901700" lvl="1" indent="-366713" algn="l">
              <a:lnSpc>
                <a:spcPct val="80000"/>
              </a:lnSpc>
              <a:buFont typeface="Wingdings" pitchFamily="2" charset="2"/>
              <a:buChar char="§"/>
            </a:pPr>
            <a:r>
              <a:rPr lang="fr-FR" sz="1700" b="0" dirty="0"/>
              <a:t>Davantage de réactivité (équipe resserrée, priorité)</a:t>
            </a:r>
          </a:p>
          <a:p>
            <a:pPr marL="901700" lvl="1" indent="-366713" algn="l">
              <a:lnSpc>
                <a:spcPct val="80000"/>
              </a:lnSpc>
              <a:buFont typeface="Wingdings" pitchFamily="2" charset="2"/>
              <a:buChar char="§"/>
            </a:pPr>
            <a:r>
              <a:rPr lang="fr-FR" sz="1700" b="0" dirty="0"/>
              <a:t>Capacité de mobilisation des experts en interne (réseau ACPR Fintech</a:t>
            </a:r>
            <a:r>
              <a:rPr lang="fr-FR" sz="1700" b="0" dirty="0" smtClean="0"/>
              <a:t>)</a:t>
            </a:r>
            <a:endParaRPr lang="fr-FR" sz="1700" b="0" dirty="0"/>
          </a:p>
          <a:p>
            <a:pPr lvl="1"/>
            <a:endParaRPr lang="fr-FR" dirty="0"/>
          </a:p>
          <a:p>
            <a:pPr marL="903287" lvl="2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6635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23528" y="1177727"/>
            <a:ext cx="8424936" cy="66709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Agréer et superviser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3789040"/>
            <a:ext cx="8424936" cy="6670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Protection de la clientèle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130" y="1844824"/>
            <a:ext cx="1656184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rgbClr val="002060"/>
                </a:solidFill>
              </a:rPr>
              <a:t>Établissements de crédit et société de financement</a:t>
            </a:r>
            <a:endParaRPr lang="fr-FR" sz="18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9792" y="1844824"/>
            <a:ext cx="1656184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rgbClr val="002060"/>
                </a:solidFill>
              </a:rPr>
              <a:t>Établissements de paiement et de monnaie électronique</a:t>
            </a:r>
            <a:endParaRPr lang="fr-FR" sz="18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6016" y="1852464"/>
            <a:ext cx="1656184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rgbClr val="002060"/>
                </a:solidFill>
              </a:rPr>
              <a:t>Prestataires de services d’ investissement </a:t>
            </a:r>
            <a:r>
              <a:rPr lang="fr-FR" sz="1800" b="1" i="1" dirty="0" smtClean="0">
                <a:solidFill>
                  <a:srgbClr val="002060"/>
                </a:solidFill>
              </a:rPr>
              <a:t>(avec l’AMF)</a:t>
            </a:r>
            <a:endParaRPr lang="fr-FR" sz="1800" b="1" i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32240" y="1852464"/>
            <a:ext cx="1656184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rgbClr val="002060"/>
                </a:solidFill>
              </a:rPr>
              <a:t>Entreprises d’assurance</a:t>
            </a:r>
            <a:endParaRPr lang="fr-FR" sz="1800" b="1" i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4463280"/>
            <a:ext cx="1944216" cy="165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</a:rPr>
              <a:t>Toutes ces entreprises agréées</a:t>
            </a:r>
            <a:endParaRPr lang="fr-F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3848" y="4463280"/>
            <a:ext cx="2448272" cy="165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</a:rPr>
              <a:t>Intermédiaires en opérations de banque, en services de paiement et en assurance</a:t>
            </a:r>
            <a:endParaRPr lang="fr-F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72200" y="4463280"/>
            <a:ext cx="2016224" cy="165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</a:rPr>
              <a:t>Plateformes de financement participatif en prêts et dons</a:t>
            </a:r>
            <a:endParaRPr lang="fr-F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396044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892950" cy="785818"/>
          </a:xfrm>
        </p:spPr>
        <p:txBody>
          <a:bodyPr/>
          <a:lstStyle/>
          <a:p>
            <a:r>
              <a:rPr lang="fr-FR" dirty="0" smtClean="0"/>
              <a:t>III. Les réponses de l’ACPR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45904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8424936" cy="936104"/>
          </a:xfrm>
        </p:spPr>
        <p:txBody>
          <a:bodyPr>
            <a:normAutofit/>
          </a:bodyPr>
          <a:lstStyle/>
          <a:p>
            <a:r>
              <a:rPr lang="fr-FR" dirty="0" smtClean="0"/>
              <a:t> Intégrer et préparer la dimension réglementaire le plus tôt possible</a:t>
            </a:r>
          </a:p>
          <a:p>
            <a:pPr lvl="2"/>
            <a:endParaRPr lang="fr-FR" dirty="0" smtClean="0"/>
          </a:p>
          <a:p>
            <a:pPr marL="903287" lvl="2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cxnSp>
        <p:nvCxnSpPr>
          <p:cNvPr id="10" name="Connecteur en arc 9"/>
          <p:cNvCxnSpPr/>
          <p:nvPr/>
        </p:nvCxnSpPr>
        <p:spPr>
          <a:xfrm flipV="1">
            <a:off x="755576" y="3068960"/>
            <a:ext cx="8208912" cy="3024336"/>
          </a:xfrm>
          <a:prstGeom prst="curvedConnector3">
            <a:avLst>
              <a:gd name="adj1" fmla="val 50000"/>
            </a:avLst>
          </a:prstGeom>
          <a:ln w="1270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323528" y="2897490"/>
            <a:ext cx="2843808" cy="286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q"/>
              <a:defRPr sz="24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01700" marR="0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marR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12900" indent="-354013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968500" indent="-354013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r-FR" dirty="0" smtClean="0"/>
              <a:t>Agrément</a:t>
            </a:r>
          </a:p>
          <a:p>
            <a:pPr lvl="1"/>
            <a:r>
              <a:rPr lang="fr-FR" sz="1400" dirty="0" smtClean="0"/>
              <a:t>Quel statut? Quels actionnaires?</a:t>
            </a:r>
          </a:p>
          <a:p>
            <a:pPr lvl="1"/>
            <a:r>
              <a:rPr lang="fr-FR" sz="1400" dirty="0" smtClean="0"/>
              <a:t>Quel modèle d’affaire? Quel revenus?</a:t>
            </a:r>
          </a:p>
          <a:p>
            <a:pPr lvl="1"/>
            <a:r>
              <a:rPr lang="fr-FR" sz="1400" dirty="0" smtClean="0"/>
              <a:t>Combien de temps nécessaire pour obtenir l’agrément et l’autorisation (</a:t>
            </a:r>
            <a:r>
              <a:rPr lang="fr-FR" sz="1400" i="1" dirty="0" smtClean="0"/>
              <a:t>time to </a:t>
            </a:r>
            <a:r>
              <a:rPr lang="fr-FR" sz="1400" i="1" dirty="0" err="1" smtClean="0"/>
              <a:t>market</a:t>
            </a:r>
            <a:r>
              <a:rPr lang="fr-FR" sz="1400" i="1" dirty="0" smtClean="0"/>
              <a:t>?</a:t>
            </a:r>
            <a:r>
              <a:rPr lang="fr-FR" sz="1400" dirty="0" smtClean="0"/>
              <a:t>)</a:t>
            </a:r>
          </a:p>
          <a:p>
            <a:pPr lvl="2"/>
            <a:endParaRPr lang="fr-FR" dirty="0" smtClean="0"/>
          </a:p>
          <a:p>
            <a:pPr marL="903287" lvl="2" indent="0">
              <a:buFont typeface="Wingdings" pitchFamily="2" charset="2"/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3923928" y="2204864"/>
            <a:ext cx="2736304" cy="118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q"/>
              <a:defRPr sz="24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01700" marR="0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marR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12900" indent="-354013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968500" indent="-354013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r-FR" dirty="0" smtClean="0"/>
              <a:t>Contrôle</a:t>
            </a:r>
          </a:p>
          <a:p>
            <a:pPr lvl="1"/>
            <a:r>
              <a:rPr lang="fr-FR" sz="1400" dirty="0" smtClean="0"/>
              <a:t>Quels contrôles sur pièces et sur place?</a:t>
            </a:r>
          </a:p>
          <a:p>
            <a:pPr lvl="1"/>
            <a:r>
              <a:rPr lang="fr-FR" sz="1400" dirty="0" smtClean="0"/>
              <a:t>Quels reportings?</a:t>
            </a:r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24" name="Connecteur en arc 23"/>
          <p:cNvCxnSpPr/>
          <p:nvPr/>
        </p:nvCxnSpPr>
        <p:spPr>
          <a:xfrm rot="16200000" flipH="1">
            <a:off x="5292080" y="4365103"/>
            <a:ext cx="2088232" cy="1080120"/>
          </a:xfrm>
          <a:prstGeom prst="curvedConnector3">
            <a:avLst>
              <a:gd name="adj1" fmla="val 14422"/>
            </a:avLst>
          </a:prstGeom>
          <a:ln w="762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7236296" y="3861048"/>
            <a:ext cx="1512168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q"/>
              <a:defRPr sz="24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01700" marR="0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marR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12900" indent="-354013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968500" indent="-354013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r-FR" dirty="0" smtClean="0">
                <a:solidFill>
                  <a:srgbClr val="C00000"/>
                </a:solidFill>
              </a:rPr>
              <a:t>Difficultés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0" b="0" dirty="0" smtClean="0">
                <a:solidFill>
                  <a:srgbClr val="C00000"/>
                </a:solidFill>
              </a:rPr>
              <a:t>Inévitable dans une économie d’innovation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0" b="0" dirty="0" smtClean="0">
                <a:solidFill>
                  <a:srgbClr val="C00000"/>
                </a:solidFill>
              </a:rPr>
              <a:t>Anticiper et prévenir l’ACPR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0" b="0" dirty="0" smtClean="0">
                <a:solidFill>
                  <a:srgbClr val="C00000"/>
                </a:solidFill>
              </a:rPr>
              <a:t>Assurer la protection des clients</a:t>
            </a:r>
          </a:p>
          <a:p>
            <a:pPr lvl="1"/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892950" cy="785818"/>
          </a:xfrm>
        </p:spPr>
        <p:txBody>
          <a:bodyPr/>
          <a:lstStyle/>
          <a:p>
            <a:r>
              <a:rPr lang="fr-FR" dirty="0" smtClean="0"/>
              <a:t>III. Les réponses de l’ACPR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691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251520" y="4628753"/>
            <a:ext cx="86409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rganigramme : Connecteur 8"/>
          <p:cNvSpPr/>
          <p:nvPr/>
        </p:nvSpPr>
        <p:spPr>
          <a:xfrm>
            <a:off x="4179590" y="4653136"/>
            <a:ext cx="144016" cy="144016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1" name="Organigramme : Extraire 10"/>
          <p:cNvSpPr/>
          <p:nvPr/>
        </p:nvSpPr>
        <p:spPr>
          <a:xfrm>
            <a:off x="3855554" y="4797152"/>
            <a:ext cx="792088" cy="1008112"/>
          </a:xfrm>
          <a:prstGeom prst="flowChartExtra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51520" y="2060848"/>
            <a:ext cx="3604034" cy="24479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Proportionnalité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fr-FR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Diversité des statuts</a:t>
            </a:r>
          </a:p>
          <a:p>
            <a:r>
              <a:rPr lang="fr-FR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Approche par les risques</a:t>
            </a:r>
            <a:endParaRPr lang="fr-FR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Principes plutôt que des règles</a:t>
            </a:r>
          </a:p>
          <a:p>
            <a:r>
              <a:rPr lang="fr-FR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Agilité de la régulation</a:t>
            </a:r>
          </a:p>
          <a:p>
            <a:r>
              <a:rPr lang="fr-FR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européen</a:t>
            </a:r>
          </a:p>
          <a:p>
            <a:r>
              <a:rPr lang="fr-FR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Concurrence juste et équilibrée</a:t>
            </a:r>
            <a:endParaRPr lang="fr-FR" sz="1800" dirty="0" smtClean="0">
              <a:solidFill>
                <a:srgbClr val="002060"/>
              </a:solidFill>
            </a:endParaRPr>
          </a:p>
          <a:p>
            <a:pPr algn="ctr"/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148064" y="2060848"/>
            <a:ext cx="3672408" cy="2448272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b="1" dirty="0" smtClean="0">
              <a:solidFill>
                <a:srgbClr val="C00000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Sécurité</a:t>
            </a:r>
          </a:p>
          <a:p>
            <a:pPr algn="ctr"/>
            <a:endParaRPr lang="fr-FR" sz="13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Fonds de la clientèle</a:t>
            </a:r>
          </a:p>
          <a:p>
            <a:pPr algn="r"/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</a:t>
            </a:r>
          </a:p>
          <a:p>
            <a:pPr algn="r"/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</a:t>
            </a:r>
          </a:p>
          <a:p>
            <a:pPr algn="r"/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Lutte contre le blanchiment</a:t>
            </a:r>
          </a:p>
          <a:p>
            <a:pPr algn="r"/>
            <a:r>
              <a:rPr lang="fr-FR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de la clientèle</a:t>
            </a:r>
            <a:endParaRPr lang="fr-FR" sz="1200" dirty="0">
              <a:solidFill>
                <a:srgbClr val="C00000"/>
              </a:solidFill>
            </a:endParaRPr>
          </a:p>
          <a:p>
            <a:pPr algn="ctr"/>
            <a:r>
              <a:rPr lang="fr-FR" sz="1200" dirty="0" smtClean="0">
                <a:solidFill>
                  <a:srgbClr val="C00000"/>
                </a:solidFill>
              </a:rPr>
              <a:t> </a:t>
            </a:r>
            <a:endParaRPr lang="fr-FR" sz="1200" dirty="0">
              <a:solidFill>
                <a:srgbClr val="C00000"/>
              </a:solidFill>
            </a:endParaRPr>
          </a:p>
        </p:txBody>
      </p:sp>
      <p:sp>
        <p:nvSpPr>
          <p:cNvPr id="14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396044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1071538" y="1285860"/>
            <a:ext cx="6624638" cy="558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q"/>
              <a:defRPr sz="24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01700" marR="0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marR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12900" indent="-354013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968500" indent="-354013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 smtClean="0"/>
              <a:t> La régulation: un facteur de confiance</a:t>
            </a:r>
            <a:endParaRPr lang="fr-FR" i="1" dirty="0" smtClean="0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892950" cy="785818"/>
          </a:xfrm>
        </p:spPr>
        <p:txBody>
          <a:bodyPr/>
          <a:lstStyle/>
          <a:p>
            <a:r>
              <a:rPr lang="fr-FR" dirty="0" smtClean="0"/>
              <a:t>III. Les réponses de l’ACPR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5030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547380982"/>
              </p:ext>
            </p:extLst>
          </p:nvPr>
        </p:nvGraphicFramePr>
        <p:xfrm>
          <a:off x="1115616" y="1268760"/>
          <a:ext cx="6816080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892950" cy="785818"/>
          </a:xfrm>
        </p:spPr>
        <p:txBody>
          <a:bodyPr/>
          <a:lstStyle/>
          <a:p>
            <a:r>
              <a:rPr lang="fr-FR" dirty="0" smtClean="0"/>
              <a:t>III. Les réponses de l’ACPR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2671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504" y="2204864"/>
            <a:ext cx="4248472" cy="3989016"/>
          </a:xfrm>
          <a:prstGeom prst="roundRect">
            <a:avLst/>
          </a:prstGeom>
          <a:ln w="254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Financement participatif</a:t>
            </a:r>
          </a:p>
          <a:p>
            <a:pPr marL="0" indent="0" algn="ctr">
              <a:buNone/>
            </a:pPr>
            <a:endParaRPr lang="fr-FR" dirty="0"/>
          </a:p>
          <a:p>
            <a:pPr>
              <a:buClr>
                <a:schemeClr val="tx2"/>
              </a:buClr>
            </a:pPr>
            <a:r>
              <a:rPr lang="fr-FR" sz="1700" b="0" dirty="0" smtClean="0"/>
              <a:t>Ordonnance de 2014 révisée en 2016 pour de nouveaux circuits de financement aux PME</a:t>
            </a:r>
          </a:p>
          <a:p>
            <a:pPr>
              <a:buClr>
                <a:schemeClr val="tx2"/>
              </a:buClr>
            </a:pPr>
            <a:r>
              <a:rPr lang="fr-FR" sz="1700" b="0" dirty="0" smtClean="0"/>
              <a:t>Enregistrement mais aucun agrément</a:t>
            </a:r>
            <a:endParaRPr lang="fr-FR" sz="1700" b="0" dirty="0"/>
          </a:p>
          <a:p>
            <a:pPr>
              <a:buClr>
                <a:schemeClr val="tx2"/>
              </a:buClr>
            </a:pPr>
            <a:r>
              <a:rPr lang="fr-FR" sz="1700" b="0" dirty="0" smtClean="0"/>
              <a:t>Protection des consommateurs et lutte contre le blanchiment</a:t>
            </a:r>
          </a:p>
          <a:p>
            <a:pPr>
              <a:buClr>
                <a:schemeClr val="tx2"/>
              </a:buClr>
            </a:pPr>
            <a:r>
              <a:rPr lang="fr-FR" sz="1700" b="0" dirty="0" smtClean="0"/>
              <a:t>2</a:t>
            </a:r>
            <a:r>
              <a:rPr lang="fr-FR" sz="1700" b="0" baseline="30000" dirty="0" smtClean="0"/>
              <a:t>nd</a:t>
            </a:r>
            <a:r>
              <a:rPr lang="fr-FR" sz="1700" b="0" dirty="0" smtClean="0"/>
              <a:t> marché en Europe après GB</a:t>
            </a: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4499992" y="2204864"/>
            <a:ext cx="4477469" cy="3989016"/>
          </a:xfrm>
          <a:prstGeom prst="roundRect">
            <a:avLst/>
          </a:prstGeom>
          <a:ln w="25400"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q"/>
              <a:defRPr sz="24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01700" marR="0" indent="-3667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marR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C765"/>
              </a:buClr>
              <a:buSzTx/>
              <a:buFont typeface="Wingdings" pitchFamily="2" charset="2"/>
              <a:buChar char="§"/>
              <a:tabLst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12900" indent="-354013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968500" indent="-354013" algn="l" defTabSz="914400" rtl="0" eaLnBrk="1" latinLnBrk="0" hangingPunct="1">
              <a:spcBef>
                <a:spcPct val="20000"/>
              </a:spcBef>
              <a:buClr>
                <a:srgbClr val="F7C765"/>
              </a:buClr>
              <a:buFont typeface="Wingdings" pitchFamily="2" charset="2"/>
              <a:buChar char="§"/>
              <a:defRPr sz="2000" b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fr-FR" sz="9600" dirty="0" smtClean="0"/>
              <a:t>Services de paiement</a:t>
            </a:r>
            <a:endParaRPr lang="fr-FR" sz="9600" dirty="0"/>
          </a:p>
          <a:p>
            <a:pPr marL="0" indent="0" algn="ctr" fontAlgn="auto">
              <a:spcAft>
                <a:spcPts val="0"/>
              </a:spcAft>
              <a:buNone/>
            </a:pPr>
            <a:endParaRPr lang="fr-FR" sz="5600" dirty="0"/>
          </a:p>
          <a:p>
            <a:pPr fontAlgn="auto">
              <a:spcAft>
                <a:spcPts val="0"/>
              </a:spcAft>
              <a:buClr>
                <a:schemeClr val="tx2"/>
              </a:buClr>
            </a:pPr>
            <a:r>
              <a:rPr lang="fr-FR" sz="6800" b="0" dirty="0" smtClean="0"/>
              <a:t>Exemption</a:t>
            </a:r>
          </a:p>
          <a:p>
            <a:pPr lvl="1">
              <a:buClr>
                <a:schemeClr val="tx2"/>
              </a:buClr>
            </a:pPr>
            <a:r>
              <a:rPr lang="fr-FR" sz="5600" dirty="0" smtClean="0"/>
              <a:t>Réseau limité et éventail limité de biens et services</a:t>
            </a:r>
          </a:p>
          <a:p>
            <a:pPr lvl="1">
              <a:buClr>
                <a:schemeClr val="tx2"/>
              </a:buClr>
            </a:pPr>
            <a:r>
              <a:rPr lang="fr-FR" sz="5600" b="0" dirty="0" smtClean="0"/>
              <a:t>Exemption de droit si volume de paiement inférieur à 1 MEUR</a:t>
            </a:r>
            <a:endParaRPr lang="fr-FR" sz="5600" b="1" dirty="0"/>
          </a:p>
          <a:p>
            <a:pPr fontAlgn="auto">
              <a:spcAft>
                <a:spcPts val="0"/>
              </a:spcAft>
              <a:buClr>
                <a:schemeClr val="tx2"/>
              </a:buClr>
            </a:pPr>
            <a:r>
              <a:rPr lang="fr-FR" sz="6800" b="0" dirty="0" smtClean="0"/>
              <a:t>Agent de prestataire de services de paiement</a:t>
            </a:r>
          </a:p>
          <a:p>
            <a:pPr lvl="1">
              <a:buClr>
                <a:schemeClr val="tx2"/>
              </a:buClr>
            </a:pPr>
            <a:r>
              <a:rPr lang="fr-FR" sz="5600" dirty="0" smtClean="0"/>
              <a:t>Contrôlé par le PSP</a:t>
            </a:r>
          </a:p>
          <a:p>
            <a:pPr fontAlgn="auto">
              <a:spcAft>
                <a:spcPts val="0"/>
              </a:spcAft>
              <a:buClr>
                <a:schemeClr val="tx2"/>
              </a:buClr>
            </a:pPr>
            <a:r>
              <a:rPr lang="fr-FR" sz="6800" b="0" dirty="0" smtClean="0"/>
              <a:t>Établissement de paiement limité et de plein droit</a:t>
            </a:r>
          </a:p>
          <a:p>
            <a:pPr lvl="1">
              <a:buClr>
                <a:schemeClr val="tx2"/>
              </a:buClr>
            </a:pPr>
            <a:r>
              <a:rPr lang="fr-FR" sz="6400" dirty="0" smtClean="0"/>
              <a:t>Approche par les risques</a:t>
            </a:r>
          </a:p>
          <a:p>
            <a:pPr lvl="1">
              <a:buClr>
                <a:schemeClr val="tx2"/>
              </a:buClr>
            </a:pPr>
            <a:r>
              <a:rPr lang="fr-FR" sz="6400" b="0" dirty="0" smtClean="0"/>
              <a:t>Cantonnement des fonds</a:t>
            </a:r>
          </a:p>
          <a:p>
            <a:pPr fontAlgn="auto">
              <a:spcAft>
                <a:spcPts val="0"/>
              </a:spcAft>
              <a:buClr>
                <a:schemeClr val="tx2"/>
              </a:buClr>
            </a:pPr>
            <a:r>
              <a:rPr lang="fr-FR" sz="6800" b="0" dirty="0" smtClean="0"/>
              <a:t>Cadre DSP2 à partir de 2018</a:t>
            </a:r>
            <a:endParaRPr lang="fr-FR" sz="6800" b="0" dirty="0"/>
          </a:p>
        </p:txBody>
      </p:sp>
      <p:sp>
        <p:nvSpPr>
          <p:cNvPr id="8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396044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84096"/>
            <a:ext cx="938361" cy="1260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249" y="1141186"/>
            <a:ext cx="1304925" cy="1028700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892950" cy="785818"/>
          </a:xfrm>
        </p:spPr>
        <p:txBody>
          <a:bodyPr/>
          <a:lstStyle/>
          <a:p>
            <a:r>
              <a:rPr lang="fr-FR" dirty="0" smtClean="0"/>
              <a:t>III. Les réponses de l’ACPR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376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4556883" cy="2195235"/>
          </a:xfrm>
          <a:prstGeom prst="rect">
            <a:avLst/>
          </a:prstGeom>
        </p:spPr>
      </p:pic>
      <p:pic>
        <p:nvPicPr>
          <p:cNvPr id="8" name="Image 7" descr="IMG_55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4526607" cy="2263304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860032" y="1285860"/>
            <a:ext cx="3960440" cy="46370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Les Fintech et la rupture digitale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Les enjeux pour les acteurs financiers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/>
              <a:t>La régulation et les réponses de l’ACPR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9054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285860"/>
            <a:ext cx="6624638" cy="1207036"/>
          </a:xfrm>
        </p:spPr>
        <p:txBody>
          <a:bodyPr>
            <a:normAutofit/>
          </a:bodyPr>
          <a:lstStyle/>
          <a:p>
            <a:pPr marL="266700" lvl="1" indent="-266700">
              <a:buFont typeface="Wingdings" pitchFamily="2" charset="2"/>
              <a:buChar char="q"/>
            </a:pPr>
            <a:r>
              <a:rPr lang="fr-FR" sz="2400" b="1" dirty="0" smtClean="0"/>
              <a:t>Une proportionnalité déjà présente qui pourrait </a:t>
            </a:r>
            <a:r>
              <a:rPr lang="fr-FR" sz="2400" b="1" dirty="0"/>
              <a:t>être mieux exploitée et mieux </a:t>
            </a:r>
            <a:r>
              <a:rPr lang="fr-FR" sz="2400" b="1" dirty="0" smtClean="0"/>
              <a:t>développée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892950" cy="785818"/>
          </a:xfrm>
        </p:spPr>
        <p:txBody>
          <a:bodyPr/>
          <a:lstStyle/>
          <a:p>
            <a:r>
              <a:rPr lang="fr-FR" dirty="0" smtClean="0"/>
              <a:t>III. Les réponses de l’ACPR</a:t>
            </a:r>
            <a:endParaRPr lang="fr-FR" dirty="0"/>
          </a:p>
        </p:txBody>
      </p:sp>
      <p:pic>
        <p:nvPicPr>
          <p:cNvPr id="1026" name="Picture 2" descr="Egalité / Equité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4762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068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transformation digitale de la Banque de France</a:t>
            </a:r>
          </a:p>
          <a:p>
            <a:pPr lvl="1"/>
            <a:r>
              <a:rPr lang="fr-FR" dirty="0" smtClean="0"/>
              <a:t>Chief Digital </a:t>
            </a:r>
            <a:r>
              <a:rPr lang="fr-FR" dirty="0" err="1" smtClean="0"/>
              <a:t>Officer</a:t>
            </a:r>
            <a:endParaRPr lang="fr-FR" dirty="0" smtClean="0"/>
          </a:p>
          <a:p>
            <a:pPr lvl="1"/>
            <a:r>
              <a:rPr lang="fr-FR" dirty="0" smtClean="0"/>
              <a:t>Le Laboratoire de la Banque de France (le « LAB »)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Engager une réflexion sur la supervision de demain </a:t>
            </a:r>
          </a:p>
          <a:p>
            <a:pPr lvl="1"/>
            <a:r>
              <a:rPr lang="fr-FR" dirty="0" smtClean="0"/>
              <a:t>Les technologies au service de la supervision</a:t>
            </a:r>
          </a:p>
          <a:p>
            <a:pPr lvl="1"/>
            <a:r>
              <a:rPr lang="fr-FR" dirty="0" smtClean="0"/>
              <a:t>Intelligence artificielle et réglementation?</a:t>
            </a:r>
          </a:p>
          <a:p>
            <a:pPr lvl="1"/>
            <a:r>
              <a:rPr lang="fr-FR" i="1" dirty="0" err="1" smtClean="0"/>
              <a:t>Big</a:t>
            </a:r>
            <a:r>
              <a:rPr lang="fr-FR" i="1" dirty="0" smtClean="0"/>
              <a:t> Data </a:t>
            </a:r>
            <a:r>
              <a:rPr lang="fr-FR" dirty="0" smtClean="0"/>
              <a:t>et données réglementaires?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892950" cy="785818"/>
          </a:xfrm>
        </p:spPr>
        <p:txBody>
          <a:bodyPr/>
          <a:lstStyle/>
          <a:p>
            <a:r>
              <a:rPr lang="fr-FR" dirty="0" smtClean="0"/>
              <a:t>III. Les réponses de l’ACPR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86" y="1772816"/>
            <a:ext cx="158575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00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Fintech et innovation</a:t>
            </a:r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232780107"/>
              </p:ext>
            </p:extLst>
          </p:nvPr>
        </p:nvGraphicFramePr>
        <p:xfrm>
          <a:off x="1115616" y="620688"/>
          <a:ext cx="61926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2468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892950" cy="785818"/>
          </a:xfrm>
        </p:spPr>
        <p:txBody>
          <a:bodyPr/>
          <a:lstStyle/>
          <a:p>
            <a:r>
              <a:rPr lang="fr-FR" dirty="0" smtClean="0"/>
              <a:t>I. Les Fintech et la rupture digitale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544" y="1628800"/>
            <a:ext cx="2160240" cy="864096"/>
          </a:xfrm>
          <a:prstGeom prst="rect">
            <a:avLst/>
          </a:prstGeom>
          <a:solidFill>
            <a:srgbClr val="000090">
              <a:alpha val="74000"/>
            </a:srgbClr>
          </a:solidFill>
          <a:ln>
            <a:solidFill>
              <a:srgbClr val="FFF0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500" dirty="0" smtClean="0"/>
          </a:p>
          <a:p>
            <a:pPr algn="ctr"/>
            <a:r>
              <a:rPr lang="fr-FR" sz="2500" dirty="0" smtClean="0"/>
              <a:t>Commerce</a:t>
            </a:r>
          </a:p>
          <a:p>
            <a:pPr algn="ctr"/>
            <a:endParaRPr lang="fr-FR" sz="2500" dirty="0"/>
          </a:p>
        </p:txBody>
      </p:sp>
      <p:sp>
        <p:nvSpPr>
          <p:cNvPr id="12" name="Rectangle 11"/>
          <p:cNvSpPr/>
          <p:nvPr/>
        </p:nvSpPr>
        <p:spPr>
          <a:xfrm>
            <a:off x="467544" y="4005064"/>
            <a:ext cx="2160240" cy="864096"/>
          </a:xfrm>
          <a:prstGeom prst="rect">
            <a:avLst/>
          </a:prstGeom>
          <a:solidFill>
            <a:srgbClr val="000090">
              <a:alpha val="74000"/>
            </a:srgbClr>
          </a:solidFill>
          <a:ln>
            <a:solidFill>
              <a:srgbClr val="FFF0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500" dirty="0" smtClean="0"/>
          </a:p>
          <a:p>
            <a:pPr algn="ctr"/>
            <a:r>
              <a:rPr lang="fr-FR" sz="2500" dirty="0" smtClean="0"/>
              <a:t>Médias</a:t>
            </a:r>
          </a:p>
          <a:p>
            <a:pPr algn="ctr"/>
            <a:endParaRPr lang="fr-FR" sz="2500" dirty="0"/>
          </a:p>
        </p:txBody>
      </p:sp>
      <p:sp>
        <p:nvSpPr>
          <p:cNvPr id="7" name="Flèche vers la droite 6"/>
          <p:cNvSpPr/>
          <p:nvPr/>
        </p:nvSpPr>
        <p:spPr>
          <a:xfrm>
            <a:off x="467544" y="548680"/>
            <a:ext cx="8208912" cy="1224136"/>
          </a:xfrm>
          <a:prstGeom prst="rightArrow">
            <a:avLst/>
          </a:prstGeom>
          <a:solidFill>
            <a:srgbClr val="00009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/>
              <a:t> </a:t>
            </a:r>
            <a:r>
              <a:rPr lang="fr-FR" sz="2800" dirty="0" smtClean="0"/>
              <a:t>    2008			2012			2016</a:t>
            </a:r>
            <a:endParaRPr lang="fr-FR" sz="2800" dirty="0"/>
          </a:p>
        </p:txBody>
      </p:sp>
      <p:sp>
        <p:nvSpPr>
          <p:cNvPr id="15" name="Rectangle 14"/>
          <p:cNvSpPr/>
          <p:nvPr/>
        </p:nvSpPr>
        <p:spPr>
          <a:xfrm>
            <a:off x="3491880" y="1628800"/>
            <a:ext cx="2160240" cy="864096"/>
          </a:xfrm>
          <a:prstGeom prst="rect">
            <a:avLst/>
          </a:prstGeom>
          <a:solidFill>
            <a:srgbClr val="000090">
              <a:alpha val="74000"/>
            </a:srgbClr>
          </a:solidFill>
          <a:ln>
            <a:solidFill>
              <a:srgbClr val="FFF0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500" dirty="0" smtClean="0"/>
          </a:p>
          <a:p>
            <a:pPr algn="ctr"/>
            <a:r>
              <a:rPr lang="fr-FR" sz="2500" dirty="0" smtClean="0"/>
              <a:t>Hôtellerie</a:t>
            </a:r>
          </a:p>
          <a:p>
            <a:pPr algn="ctr"/>
            <a:endParaRPr lang="fr-FR" sz="2500" dirty="0"/>
          </a:p>
        </p:txBody>
      </p:sp>
      <p:sp>
        <p:nvSpPr>
          <p:cNvPr id="16" name="Rectangle 15"/>
          <p:cNvSpPr/>
          <p:nvPr/>
        </p:nvSpPr>
        <p:spPr>
          <a:xfrm>
            <a:off x="3491880" y="4005064"/>
            <a:ext cx="2160240" cy="864096"/>
          </a:xfrm>
          <a:prstGeom prst="rect">
            <a:avLst/>
          </a:prstGeom>
          <a:solidFill>
            <a:srgbClr val="000090">
              <a:alpha val="74000"/>
            </a:srgbClr>
          </a:solidFill>
          <a:ln>
            <a:solidFill>
              <a:srgbClr val="FFF0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500" dirty="0" smtClean="0"/>
          </a:p>
          <a:p>
            <a:pPr algn="ctr"/>
            <a:r>
              <a:rPr lang="fr-FR" sz="2500" dirty="0" smtClean="0"/>
              <a:t>Transport</a:t>
            </a:r>
          </a:p>
          <a:p>
            <a:pPr algn="ctr"/>
            <a:endParaRPr lang="fr-FR" sz="2500" dirty="0"/>
          </a:p>
        </p:txBody>
      </p:sp>
      <p:sp>
        <p:nvSpPr>
          <p:cNvPr id="17" name="Rectangle 16"/>
          <p:cNvSpPr/>
          <p:nvPr/>
        </p:nvSpPr>
        <p:spPr>
          <a:xfrm>
            <a:off x="6228184" y="2780928"/>
            <a:ext cx="2520280" cy="1800200"/>
          </a:xfrm>
          <a:prstGeom prst="rect">
            <a:avLst/>
          </a:prstGeom>
          <a:solidFill>
            <a:srgbClr val="000090">
              <a:alpha val="74000"/>
            </a:srgbClr>
          </a:solidFill>
          <a:ln>
            <a:solidFill>
              <a:srgbClr val="FFF0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 smtClean="0"/>
              <a:t>Banques Assurances?</a:t>
            </a:r>
            <a:endParaRPr lang="fr-FR" sz="2500" dirty="0"/>
          </a:p>
        </p:txBody>
      </p:sp>
      <p:pic>
        <p:nvPicPr>
          <p:cNvPr id="8" name="Image 7" descr="IMG_555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69160"/>
            <a:ext cx="2173826" cy="1224136"/>
          </a:xfrm>
          <a:prstGeom prst="rect">
            <a:avLst/>
          </a:prstGeom>
        </p:spPr>
      </p:pic>
      <p:pic>
        <p:nvPicPr>
          <p:cNvPr id="9" name="Image 8" descr="IMG_555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2160240" cy="1215136"/>
          </a:xfrm>
          <a:prstGeom prst="rect">
            <a:avLst/>
          </a:prstGeom>
        </p:spPr>
      </p:pic>
      <p:pic>
        <p:nvPicPr>
          <p:cNvPr id="10" name="Image 9" descr="IMG_5556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20" y="2492896"/>
            <a:ext cx="2160000" cy="1224000"/>
          </a:xfrm>
          <a:prstGeom prst="rect">
            <a:avLst/>
          </a:prstGeom>
        </p:spPr>
      </p:pic>
      <p:pic>
        <p:nvPicPr>
          <p:cNvPr id="14" name="Image 13" descr="IMG_555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869296"/>
            <a:ext cx="216024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69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4572000" y="2205260"/>
            <a:ext cx="4320480" cy="3816027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fr-FR" sz="17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Demande</a:t>
            </a:r>
          </a:p>
          <a:p>
            <a:pPr lvl="1" algn="ctr"/>
            <a:endParaRPr lang="fr-FR" sz="17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6700" lvl="2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fr-FR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Facteur démographique: nouvelles générations</a:t>
            </a:r>
            <a:endParaRPr lang="fr-FR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6700" lvl="2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fr-FR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Facteur temporel: courbe </a:t>
            </a:r>
            <a:r>
              <a:rPr lang="fr-FR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d’apprentissage</a:t>
            </a:r>
          </a:p>
          <a:p>
            <a:pPr marL="266700" lvl="2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fr-FR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Facteur culturel: crise </a:t>
            </a:r>
            <a:r>
              <a:rPr lang="fr-FR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financière et propension à la </a:t>
            </a:r>
            <a:r>
              <a:rPr lang="fr-FR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mobilité</a:t>
            </a:r>
          </a:p>
          <a:p>
            <a:pPr marL="266700" lvl="2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endParaRPr lang="fr-FR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6700" lvl="2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endParaRPr lang="fr-FR" sz="1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2">
              <a:spcBef>
                <a:spcPct val="20000"/>
              </a:spcBef>
              <a:buClr>
                <a:schemeClr val="tx2"/>
              </a:buClr>
            </a:pPr>
            <a:endParaRPr lang="fr-FR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980728"/>
            <a:ext cx="6624638" cy="4637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 smtClean="0"/>
              <a:t>Quels constats?</a:t>
            </a:r>
          </a:p>
          <a:p>
            <a:r>
              <a:rPr lang="fr-FR" dirty="0" smtClean="0"/>
              <a:t>Une croissance du nombre de Fintech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marL="534987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892950" cy="785818"/>
          </a:xfrm>
        </p:spPr>
        <p:txBody>
          <a:bodyPr/>
          <a:lstStyle/>
          <a:p>
            <a:r>
              <a:rPr lang="fr-FR" dirty="0" smtClean="0"/>
              <a:t>I. Les Fintech et la rupture digitale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51520" y="2204864"/>
            <a:ext cx="4536504" cy="381642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spcBef>
                <a:spcPct val="20000"/>
              </a:spcBef>
              <a:buClr>
                <a:schemeClr val="tx2"/>
              </a:buClr>
            </a:pPr>
            <a:r>
              <a:rPr lang="fr-FR" sz="17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Offre</a:t>
            </a:r>
            <a:endParaRPr lang="fr-FR" sz="17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6700" lvl="2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fr-FR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Facteur </a:t>
            </a:r>
            <a:r>
              <a:rPr lang="fr-FR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technologique: (</a:t>
            </a:r>
            <a:r>
              <a:rPr lang="fr-FR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Internet et téléphonie mobile, (2) </a:t>
            </a:r>
            <a:r>
              <a:rPr lang="fr-FR" sz="17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1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loud </a:t>
            </a:r>
            <a:r>
              <a:rPr lang="fr-FR" sz="17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17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omputing</a:t>
            </a:r>
            <a:r>
              <a:rPr lang="fr-FR" sz="1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(3) usage des données</a:t>
            </a:r>
          </a:p>
          <a:p>
            <a:pPr marL="266700" lvl="2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fr-FR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Facteur concurrentiel: pression </a:t>
            </a:r>
            <a:r>
              <a:rPr lang="fr-FR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 les revenus (concurrence, taux bas) et sur les coûts (réglementation)</a:t>
            </a:r>
          </a:p>
          <a:p>
            <a:pPr marL="266700" lvl="2" indent="-2667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fr-FR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Facteur réglementaire: nouvelles </a:t>
            </a:r>
            <a:r>
              <a:rPr lang="fr-FR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fenêtres réglementaires (DSP1, financement participatif, DSP2)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2708920"/>
            <a:ext cx="216024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fr-FR" sz="1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42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107649" y="1743437"/>
            <a:ext cx="1944216" cy="85794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Assurance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876007" y="1711608"/>
            <a:ext cx="1944216" cy="88977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Services investissement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51520" y="1708363"/>
            <a:ext cx="2024608" cy="86409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Paiement</a:t>
            </a:r>
            <a:endParaRPr lang="fr-FR" sz="20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555776" y="1708363"/>
            <a:ext cx="2016224" cy="87049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Financement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274043" y="2572459"/>
            <a:ext cx="2024608" cy="216024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dirty="0" smtClean="0">
                <a:solidFill>
                  <a:srgbClr val="002060"/>
                </a:solidFill>
              </a:rPr>
              <a:t>Portefeuille électronique</a:t>
            </a:r>
            <a:endParaRPr lang="fr-FR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dirty="0" smtClean="0">
                <a:solidFill>
                  <a:srgbClr val="002060"/>
                </a:solidFill>
              </a:rPr>
              <a:t>Places de marché</a:t>
            </a:r>
            <a:endParaRPr lang="fr-FR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dirty="0" err="1" smtClean="0">
                <a:solidFill>
                  <a:srgbClr val="002060"/>
                </a:solidFill>
              </a:rPr>
              <a:t>Néobanque</a:t>
            </a:r>
            <a:endParaRPr lang="fr-FR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dirty="0" smtClean="0">
                <a:solidFill>
                  <a:srgbClr val="002060"/>
                </a:solidFill>
              </a:rPr>
              <a:t>Paiements instantanés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555776" y="2572459"/>
            <a:ext cx="2016224" cy="216024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dirty="0" smtClean="0">
                <a:solidFill>
                  <a:srgbClr val="002060"/>
                </a:solidFill>
              </a:rPr>
              <a:t>Financement participatif en prêt ou capital</a:t>
            </a:r>
            <a:endParaRPr lang="fr-FR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dirty="0" smtClean="0">
                <a:solidFill>
                  <a:srgbClr val="002060"/>
                </a:solidFill>
              </a:rPr>
              <a:t>Plateformes de prêts</a:t>
            </a:r>
            <a:endParaRPr lang="fr-FR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dirty="0" smtClean="0">
                <a:solidFill>
                  <a:srgbClr val="002060"/>
                </a:solidFill>
              </a:rPr>
              <a:t>Techniques de </a:t>
            </a:r>
            <a:r>
              <a:rPr lang="fr-FR" sz="1400" i="1" dirty="0" err="1" smtClean="0">
                <a:solidFill>
                  <a:srgbClr val="002060"/>
                </a:solidFill>
              </a:rPr>
              <a:t>scoring</a:t>
            </a:r>
            <a:endParaRPr lang="fr-FR" sz="1400" i="1" dirty="0">
              <a:solidFill>
                <a:srgbClr val="002060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860033" y="2599287"/>
            <a:ext cx="1944216" cy="216024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dirty="0" err="1" smtClean="0">
                <a:solidFill>
                  <a:srgbClr val="002060"/>
                </a:solidFill>
              </a:rPr>
              <a:t>Robo-advisor</a:t>
            </a:r>
            <a:endParaRPr lang="fr-FR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dirty="0" smtClean="0">
                <a:solidFill>
                  <a:srgbClr val="002060"/>
                </a:solidFill>
              </a:rPr>
              <a:t>Coaching financier</a:t>
            </a:r>
            <a:endParaRPr lang="fr-FR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dirty="0" smtClean="0">
                <a:solidFill>
                  <a:srgbClr val="002060"/>
                </a:solidFill>
              </a:rPr>
              <a:t>Plateformes d’émission et de négociation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dirty="0" smtClean="0">
                <a:solidFill>
                  <a:srgbClr val="002060"/>
                </a:solidFill>
              </a:rPr>
              <a:t>Tenue de compte conservation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7164288" y="2599287"/>
            <a:ext cx="1862293" cy="216024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rgbClr val="002060"/>
                </a:solidFill>
              </a:rPr>
              <a:t>Assurance 100% digitale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rgbClr val="002060"/>
                </a:solidFill>
              </a:rPr>
              <a:t>Assurance P2P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dirty="0" err="1" smtClean="0">
                <a:solidFill>
                  <a:srgbClr val="002060"/>
                </a:solidFill>
              </a:rPr>
              <a:t>Insurtech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892950" cy="785818"/>
          </a:xfrm>
        </p:spPr>
        <p:txBody>
          <a:bodyPr/>
          <a:lstStyle/>
          <a:p>
            <a:r>
              <a:rPr lang="fr-FR" dirty="0" smtClean="0"/>
              <a:t>I. Les Fintech et la rupture digitale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2559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07504" y="4748680"/>
            <a:ext cx="1944216" cy="857941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002060"/>
                </a:solidFill>
              </a:rPr>
              <a:t>Nouveau prestataire technologique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43508" y="3758555"/>
            <a:ext cx="1944216" cy="86409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002060"/>
                </a:solidFill>
              </a:rPr>
              <a:t>Nouveau fournisseur de services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07504" y="2798358"/>
            <a:ext cx="2024608" cy="86409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002060"/>
                </a:solidFill>
              </a:rPr>
              <a:t>Nouveau maillon de la chaîne de distribution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07504" y="1833414"/>
            <a:ext cx="2016224" cy="87049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Nouveau concurrent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206393" y="1693087"/>
            <a:ext cx="768863" cy="396044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CLIENTS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131828" y="2799022"/>
            <a:ext cx="2024608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Fintech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787600" y="1815849"/>
            <a:ext cx="4368835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Fintech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789685" y="3785592"/>
            <a:ext cx="2022524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Fintech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2789685" y="4752128"/>
            <a:ext cx="4405038" cy="86409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Acteur établi</a:t>
            </a:r>
            <a:endParaRPr lang="fr-FR" sz="2000" b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2787601" y="2799022"/>
            <a:ext cx="2024608" cy="86409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Acteur établi</a:t>
            </a:r>
            <a:endParaRPr lang="fr-FR" sz="2000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5142630" y="3758555"/>
            <a:ext cx="2013806" cy="86409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Acteur établi</a:t>
            </a:r>
            <a:endParaRPr lang="fr-FR" sz="2000" b="1" dirty="0"/>
          </a:p>
        </p:txBody>
      </p:sp>
      <p:cxnSp>
        <p:nvCxnSpPr>
          <p:cNvPr id="20" name="Connecteur droit avec flèche 19"/>
          <p:cNvCxnSpPr>
            <a:stCxn id="13" idx="3"/>
          </p:cNvCxnSpPr>
          <p:nvPr/>
        </p:nvCxnSpPr>
        <p:spPr>
          <a:xfrm>
            <a:off x="7156436" y="3231070"/>
            <a:ext cx="1031067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7175326" y="2247897"/>
            <a:ext cx="1031067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7172672" y="4167680"/>
            <a:ext cx="1031067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7194723" y="5189431"/>
            <a:ext cx="1031067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2904002" y="5251120"/>
            <a:ext cx="1235950" cy="36004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Fintech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5796136" y="5239240"/>
            <a:ext cx="1235950" cy="36004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Fintech</a:t>
            </a:r>
          </a:p>
        </p:txBody>
      </p:sp>
      <p:cxnSp>
        <p:nvCxnSpPr>
          <p:cNvPr id="28" name="Connecteur droit avec flèche 27"/>
          <p:cNvCxnSpPr>
            <a:endCxn id="13" idx="1"/>
          </p:cNvCxnSpPr>
          <p:nvPr/>
        </p:nvCxnSpPr>
        <p:spPr>
          <a:xfrm>
            <a:off x="4812209" y="3231070"/>
            <a:ext cx="319619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4832394" y="4217640"/>
            <a:ext cx="319619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2787600" y="822595"/>
            <a:ext cx="2016224" cy="87049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Service financier (produit et risque)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5181723" y="822595"/>
            <a:ext cx="2016224" cy="87049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Relation clientèle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892950" cy="785818"/>
          </a:xfrm>
        </p:spPr>
        <p:txBody>
          <a:bodyPr/>
          <a:lstStyle/>
          <a:p>
            <a:r>
              <a:rPr lang="fr-FR" dirty="0" smtClean="0"/>
              <a:t>I. Les Fintech et la rupture digitale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803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6" grpId="0" animBg="1"/>
      <p:bldP spid="27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6700" lvl="1" indent="-266700">
              <a:buFont typeface="Wingdings" pitchFamily="2" charset="2"/>
              <a:buChar char="q"/>
            </a:pPr>
            <a:r>
              <a:rPr lang="fr-FR" sz="2400" b="1" dirty="0"/>
              <a:t> Derrière les Fintech, un nouvel usage des données </a:t>
            </a:r>
            <a:r>
              <a:rPr lang="fr-FR" sz="2400" dirty="0" smtClean="0"/>
              <a:t>(DSP2)</a:t>
            </a:r>
            <a:endParaRPr lang="fr-FR" sz="2400" dirty="0"/>
          </a:p>
          <a:p>
            <a:pPr marL="0" lvl="1" indent="0">
              <a:buNone/>
            </a:pPr>
            <a:endParaRPr lang="fr-FR" sz="2400" b="1" dirty="0"/>
          </a:p>
          <a:p>
            <a:pPr marL="266700" lvl="1" indent="-266700">
              <a:buFont typeface="Wingdings" pitchFamily="2" charset="2"/>
              <a:buChar char="q"/>
            </a:pPr>
            <a:r>
              <a:rPr lang="fr-FR" sz="2400" b="1" dirty="0" smtClean="0"/>
              <a:t> De </a:t>
            </a:r>
            <a:r>
              <a:rPr lang="fr-FR" sz="2400" b="1" dirty="0"/>
              <a:t>nouvelles </a:t>
            </a:r>
            <a:r>
              <a:rPr lang="fr-FR" sz="2400" b="1" dirty="0" smtClean="0"/>
              <a:t>technologies </a:t>
            </a:r>
            <a:r>
              <a:rPr lang="fr-FR" sz="2100" dirty="0"/>
              <a:t>(blockchain, cloud </a:t>
            </a:r>
            <a:r>
              <a:rPr lang="fr-FR" sz="2100" dirty="0" err="1"/>
              <a:t>computing</a:t>
            </a:r>
            <a:r>
              <a:rPr lang="fr-FR" sz="2100" dirty="0"/>
              <a:t>, biométrie, intelligence </a:t>
            </a:r>
            <a:r>
              <a:rPr lang="fr-FR" sz="2100" dirty="0" smtClean="0"/>
              <a:t>artificielle etc.)</a:t>
            </a:r>
            <a:endParaRPr lang="fr-FR" sz="2100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 Une </a:t>
            </a:r>
            <a:r>
              <a:rPr lang="fr-FR" dirty="0"/>
              <a:t>diversité </a:t>
            </a:r>
            <a:r>
              <a:rPr lang="fr-FR" dirty="0" smtClean="0"/>
              <a:t>d’acteurs dans un marché concurrentiel et mature</a:t>
            </a:r>
            <a:endParaRPr lang="fr-FR" dirty="0"/>
          </a:p>
          <a:p>
            <a:pPr lvl="1"/>
            <a:r>
              <a:rPr lang="fr-FR" dirty="0" smtClean="0"/>
              <a:t>Un écosystème (universités, investisseurs, cabinets de conseil et d’avocat etc.)</a:t>
            </a:r>
          </a:p>
          <a:p>
            <a:pPr lvl="1"/>
            <a:r>
              <a:rPr lang="fr-FR" dirty="0" smtClean="0"/>
              <a:t>Les grands acteurs technologiques </a:t>
            </a:r>
          </a:p>
          <a:p>
            <a:pPr lvl="1"/>
            <a:r>
              <a:rPr lang="fr-FR" dirty="0" smtClean="0"/>
              <a:t>Les grands acteurs issus des secteurs des télécommunications et de l’internet (GAFA)</a:t>
            </a:r>
          </a:p>
          <a:p>
            <a:pPr marL="534987" lvl="1" indent="0">
              <a:buNone/>
            </a:pPr>
            <a:endParaRPr lang="fr-FR" dirty="0" smtClean="0"/>
          </a:p>
          <a:p>
            <a:pPr marL="355600" lvl="2" indent="0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7892950" cy="785818"/>
          </a:xfrm>
        </p:spPr>
        <p:txBody>
          <a:bodyPr/>
          <a:lstStyle/>
          <a:p>
            <a:r>
              <a:rPr lang="fr-FR" dirty="0" smtClean="0"/>
              <a:t>I. Les Fintech et la rupture digitale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4840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0032" y="1285860"/>
            <a:ext cx="3960440" cy="46370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Les Fintech et la rupture digitale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Les enjeux </a:t>
            </a:r>
            <a:r>
              <a:rPr lang="fr-FR" smtClean="0"/>
              <a:t>pour les acteurs financiers</a:t>
            </a:r>
            <a:endParaRPr lang="fr-FR" dirty="0" smtClean="0"/>
          </a:p>
          <a:p>
            <a:pPr marL="514350" indent="-514350">
              <a:buFont typeface="+mj-lt"/>
              <a:buAutoNum type="romanUcPeriod"/>
            </a:pP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 régulation et les réponses de l’ACPR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4556883" cy="2195235"/>
          </a:xfrm>
          <a:prstGeom prst="rect">
            <a:avLst/>
          </a:prstGeom>
        </p:spPr>
      </p:pic>
      <p:pic>
        <p:nvPicPr>
          <p:cNvPr id="8" name="Image 7" descr="IMG_55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4526607" cy="226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3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Un nouvel écosystème? </a:t>
            </a:r>
          </a:p>
          <a:p>
            <a:pPr lvl="1"/>
            <a:r>
              <a:rPr lang="fr-FR" dirty="0"/>
              <a:t>Q</a:t>
            </a:r>
            <a:r>
              <a:rPr lang="fr-FR" b="0" dirty="0" smtClean="0"/>
              <a:t>uelle répartition des rôles? </a:t>
            </a:r>
          </a:p>
          <a:p>
            <a:pPr lvl="1"/>
            <a:r>
              <a:rPr lang="fr-FR" dirty="0"/>
              <a:t>Q</a:t>
            </a:r>
            <a:r>
              <a:rPr lang="fr-FR" b="0" dirty="0" smtClean="0"/>
              <a:t>uel partage de la valeur ajoutée?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Une nouvelle géopolitique financière? 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Quelle gestion stratégique?</a:t>
            </a:r>
          </a:p>
          <a:p>
            <a:pPr lvl="1"/>
            <a:r>
              <a:rPr lang="fr-FR" dirty="0" smtClean="0"/>
              <a:t>Quel modèle d’affaire (banque universelle vs. Fintech spécialisées)?</a:t>
            </a:r>
          </a:p>
          <a:p>
            <a:pPr lvl="1"/>
            <a:r>
              <a:rPr lang="fr-FR" dirty="0" smtClean="0"/>
              <a:t>Quelles sources de revenus? Quelle gestion des coûts? </a:t>
            </a:r>
          </a:p>
          <a:p>
            <a:pPr lvl="1"/>
            <a:r>
              <a:rPr lang="fr-FR" dirty="0" smtClean="0"/>
              <a:t>Comment innover? Comment travailler avec les start-ups? </a:t>
            </a:r>
          </a:p>
          <a:p>
            <a:pPr lvl="1"/>
            <a:r>
              <a:rPr lang="fr-FR" dirty="0" smtClean="0"/>
              <a:t>Politique de ressources humaines (motivation et qualification des personnels)? 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59C542-C6E0-4E39-86B7-1D85B8646B56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29 juin 2017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1538" y="-27384"/>
            <a:ext cx="8072462" cy="785818"/>
          </a:xfrm>
        </p:spPr>
        <p:txBody>
          <a:bodyPr/>
          <a:lstStyle/>
          <a:p>
            <a:r>
              <a:rPr lang="fr-FR" dirty="0" smtClean="0"/>
              <a:t>II. Les enjeux pour les acteurs financiers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0948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B29EDB853E343B252A2D7C573AFF7" ma:contentTypeVersion="2" ma:contentTypeDescription="Crée un document." ma:contentTypeScope="" ma:versionID="57d3affe1a298fac38d11d44f5f84a6a">
  <xsd:schema xmlns:xsd="http://www.w3.org/2001/XMLSchema" xmlns:xs="http://www.w3.org/2001/XMLSchema" xmlns:p="http://schemas.microsoft.com/office/2006/metadata/properties" xmlns:ns2="22085feb-75a3-45b1-a2f8-2290bb1c32d2" targetNamespace="http://schemas.microsoft.com/office/2006/metadata/properties" ma:root="true" ma:fieldsID="0b8f0e8d45312c1be958cb2255beedba" ns2:_="">
    <xsd:import namespace="22085feb-75a3-45b1-a2f8-2290bb1c32d2"/>
    <xsd:element name="properties">
      <xsd:complexType>
        <xsd:sequence>
          <xsd:element name="documentManagement">
            <xsd:complexType>
              <xsd:all>
                <xsd:element ref="ns2:Type_x0020_de_x0020_document" minOccurs="0"/>
                <xsd:element ref="ns2:R_x00e9_un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085feb-75a3-45b1-a2f8-2290bb1c32d2" elementFormDefault="qualified">
    <xsd:import namespace="http://schemas.microsoft.com/office/2006/documentManagement/types"/>
    <xsd:import namespace="http://schemas.microsoft.com/office/infopath/2007/PartnerControls"/>
    <xsd:element name="Type_x0020_de_x0020_document" ma:index="8" nillable="true" ma:displayName="Type de document" ma:default="CoCoSI - Support de présentation" ma:description="Type de support" ma:format="Dropdown" ma:internalName="Type_x0020_de_x0020_document">
      <xsd:simpleType>
        <xsd:restriction base="dms:Choice">
          <xsd:enumeration value="CoCoSI - Support de présentation"/>
          <xsd:enumeration value="CoCoSI - Compte-rendu"/>
          <xsd:enumeration value="Document de référence"/>
        </xsd:restriction>
      </xsd:simpleType>
    </xsd:element>
    <xsd:element name="R_x00e9_union" ma:index="9" nillable="true" ma:displayName="Réunion" ma:decimals="0" ma:description="Réunion à laquelle se rapporte le document" ma:internalName="R_x00e9_union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9_union xmlns="22085feb-75a3-45b1-a2f8-2290bb1c32d2">19</R_x00e9_union>
    <Type_x0020_de_x0020_document xmlns="22085feb-75a3-45b1-a2f8-2290bb1c32d2">CoCoSI - Support de présentation</Type_x0020_de_x0020_document>
  </documentManagement>
</p:properties>
</file>

<file path=customXml/itemProps1.xml><?xml version="1.0" encoding="utf-8"?>
<ds:datastoreItem xmlns:ds="http://schemas.openxmlformats.org/officeDocument/2006/customXml" ds:itemID="{378F2257-1518-47F1-83E2-9981232B51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95377E-B549-48FF-9C84-0924489BD8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085feb-75a3-45b1-a2f8-2290bb1c32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C8F557-7E7B-4150-B162-2F26024E01E4}">
  <ds:schemaRefs>
    <ds:schemaRef ds:uri="22085feb-75a3-45b1-a2f8-2290bb1c32d2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6962</TotalTime>
  <Words>1161</Words>
  <Application>Microsoft Office PowerPoint</Application>
  <PresentationFormat>Affichage à l'écran (4:3)</PresentationFormat>
  <Paragraphs>270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Presentation</vt:lpstr>
      <vt:lpstr>          </vt:lpstr>
      <vt:lpstr>Sommaire</vt:lpstr>
      <vt:lpstr>I. Les Fintech et la rupture digitale</vt:lpstr>
      <vt:lpstr>I. Les Fintech et la rupture digitale</vt:lpstr>
      <vt:lpstr>I. Les Fintech et la rupture digitale</vt:lpstr>
      <vt:lpstr>I. Les Fintech et la rupture digitale</vt:lpstr>
      <vt:lpstr>I. Les Fintech et la rupture digitale</vt:lpstr>
      <vt:lpstr>Sommaire</vt:lpstr>
      <vt:lpstr>II. Les enjeux pour les acteurs financiers</vt:lpstr>
      <vt:lpstr>II. Les enjeux pour les acteurs financiers</vt:lpstr>
      <vt:lpstr>II. Les enjeux pour les acteurs financiers</vt:lpstr>
      <vt:lpstr>Sommaire</vt:lpstr>
      <vt:lpstr>III. Les réponses de l’ACPR</vt:lpstr>
      <vt:lpstr>III. Les réponses de l’ACPR</vt:lpstr>
      <vt:lpstr>III. Les réponses de l’ACPR</vt:lpstr>
      <vt:lpstr>III. Les réponses de l’ACPR</vt:lpstr>
      <vt:lpstr>III. Les réponses de l’ACPR</vt:lpstr>
      <vt:lpstr>III. Les réponses de l’ACPR</vt:lpstr>
      <vt:lpstr>III. Les réponses de l’ACPR</vt:lpstr>
      <vt:lpstr>III. Les réponses de l’ACPR</vt:lpstr>
      <vt:lpstr>III. Les réponses de l’ACPR</vt:lpstr>
      <vt:lpstr>Fintech et innovation</vt:lpstr>
    </vt:vector>
  </TitlesOfParts>
  <Company>Banque de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COCOSI 19.5.1 : Présentation du pôle ACPR FinTech-Innovation</dc:title>
  <dc:creator>x818682</dc:creator>
  <dc:description>Modèle : Presentation.potx (version 11/2011)</dc:description>
  <cp:lastModifiedBy>Jeannette NGUYEN</cp:lastModifiedBy>
  <cp:revision>716</cp:revision>
  <cp:lastPrinted>2016-11-18T11:30:08Z</cp:lastPrinted>
  <dcterms:created xsi:type="dcterms:W3CDTF">2014-10-22T13:23:26Z</dcterms:created>
  <dcterms:modified xsi:type="dcterms:W3CDTF">2017-08-28T09:49:51Z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0x010100D48B29EDB853E343B252A2D7C573AFF7</vt:lpwstr>
  </property>
</Properties>
</file>