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6" r:id="rId5"/>
    <p:sldMasterId id="2147483699" r:id="rId6"/>
  </p:sldMasterIdLst>
  <p:notesMasterIdLst>
    <p:notesMasterId r:id="rId25"/>
  </p:notesMasterIdLst>
  <p:handoutMasterIdLst>
    <p:handoutMasterId r:id="rId26"/>
  </p:handoutMasterIdLst>
  <p:sldIdLst>
    <p:sldId id="375" r:id="rId7"/>
    <p:sldId id="450" r:id="rId8"/>
    <p:sldId id="443" r:id="rId9"/>
    <p:sldId id="455" r:id="rId10"/>
    <p:sldId id="463" r:id="rId11"/>
    <p:sldId id="465" r:id="rId12"/>
    <p:sldId id="466" r:id="rId13"/>
    <p:sldId id="467" r:id="rId14"/>
    <p:sldId id="456" r:id="rId15"/>
    <p:sldId id="468" r:id="rId16"/>
    <p:sldId id="469" r:id="rId17"/>
    <p:sldId id="460" r:id="rId18"/>
    <p:sldId id="458" r:id="rId19"/>
    <p:sldId id="473" r:id="rId20"/>
    <p:sldId id="461" r:id="rId21"/>
    <p:sldId id="472" r:id="rId22"/>
    <p:sldId id="470" r:id="rId23"/>
    <p:sldId id="415" r:id="rId24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369"/>
    <a:srgbClr val="148DB8"/>
    <a:srgbClr val="F7C765"/>
    <a:srgbClr val="FF8700"/>
    <a:srgbClr val="C2C20A"/>
    <a:srgbClr val="F1221D"/>
    <a:srgbClr val="FFF0C1"/>
    <a:srgbClr val="808080"/>
    <a:srgbClr val="38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5560" autoAdjust="0"/>
  </p:normalViewPr>
  <p:slideViewPr>
    <p:cSldViewPr>
      <p:cViewPr>
        <p:scale>
          <a:sx n="100" d="100"/>
          <a:sy n="100" d="100"/>
        </p:scale>
        <p:origin x="-20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72" y="926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DA826-98AE-4C24-8C97-EBB8AE11B01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FB72D8-E9E5-4809-B523-23E994E53469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b="1" dirty="0" smtClean="0"/>
            <a:t>Relation client</a:t>
          </a:r>
        </a:p>
        <a:p>
          <a:r>
            <a:rPr lang="fr-FR" sz="1400" b="1" dirty="0" smtClean="0"/>
            <a:t>contrats</a:t>
          </a:r>
          <a:endParaRPr lang="fr-FR" sz="1600" b="1" dirty="0"/>
        </a:p>
      </dgm:t>
    </dgm:pt>
    <dgm:pt modelId="{E8F72076-09F0-4A2C-9F83-0A9D9756EF87}" type="parTrans" cxnId="{A67C4CE9-6025-4990-AFBE-EA21533B352D}">
      <dgm:prSet/>
      <dgm:spPr/>
      <dgm:t>
        <a:bodyPr/>
        <a:lstStyle/>
        <a:p>
          <a:endParaRPr lang="fr-FR"/>
        </a:p>
      </dgm:t>
    </dgm:pt>
    <dgm:pt modelId="{38FBCC03-65ED-4026-AD29-15B94CD48361}" type="sibTrans" cxnId="{A67C4CE9-6025-4990-AFBE-EA21533B352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b="1" dirty="0" smtClean="0"/>
            <a:t>Entrée en relation </a:t>
          </a:r>
        </a:p>
        <a:p>
          <a:r>
            <a:rPr lang="fr-FR" sz="1400" b="1" dirty="0" smtClean="0"/>
            <a:t>et connaissance du client </a:t>
          </a:r>
          <a:endParaRPr lang="fr-FR" sz="1400" b="1" dirty="0"/>
        </a:p>
      </dgm:t>
    </dgm:pt>
    <dgm:pt modelId="{70E66172-57BD-446B-8743-660B4EBD0CD9}">
      <dgm:prSet phldrT="[Texte]" phldr="1"/>
      <dgm:spPr/>
      <dgm:t>
        <a:bodyPr/>
        <a:lstStyle/>
        <a:p>
          <a:endParaRPr lang="fr-FR"/>
        </a:p>
      </dgm:t>
    </dgm:pt>
    <dgm:pt modelId="{A21081A1-B92C-4460-ABF3-0E3789F70583}" type="parTrans" cxnId="{27011F30-4420-41B7-98D3-6B8A5382060D}">
      <dgm:prSet/>
      <dgm:spPr/>
      <dgm:t>
        <a:bodyPr/>
        <a:lstStyle/>
        <a:p>
          <a:endParaRPr lang="fr-FR"/>
        </a:p>
      </dgm:t>
    </dgm:pt>
    <dgm:pt modelId="{AA5AE4FD-889C-4B1B-B9C3-7966A9E76F05}" type="sibTrans" cxnId="{27011F30-4420-41B7-98D3-6B8A5382060D}">
      <dgm:prSet/>
      <dgm:spPr/>
      <dgm:t>
        <a:bodyPr/>
        <a:lstStyle/>
        <a:p>
          <a:endParaRPr lang="fr-FR"/>
        </a:p>
      </dgm:t>
    </dgm:pt>
    <dgm:pt modelId="{38E3639A-ABB8-48D4-A188-048726CDA460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Surveillance des transactions </a:t>
          </a:r>
          <a:endParaRPr lang="fr-FR" b="1" dirty="0"/>
        </a:p>
      </dgm:t>
    </dgm:pt>
    <dgm:pt modelId="{B29AB01B-C150-4F0B-8994-7ABFEED24EED}" type="parTrans" cxnId="{68BC71EF-8549-4F88-AC8C-177EA7D185AF}">
      <dgm:prSet/>
      <dgm:spPr/>
      <dgm:t>
        <a:bodyPr/>
        <a:lstStyle/>
        <a:p>
          <a:endParaRPr lang="fr-FR"/>
        </a:p>
      </dgm:t>
    </dgm:pt>
    <dgm:pt modelId="{B84A7F4A-CF02-48E9-A469-C473ADC20086}" type="sibTrans" cxnId="{68BC71EF-8549-4F88-AC8C-177EA7D185A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b="1" dirty="0" smtClean="0"/>
            <a:t>Évaluation des risques </a:t>
          </a:r>
          <a:endParaRPr lang="fr-FR" sz="1400" b="1" dirty="0"/>
        </a:p>
      </dgm:t>
    </dgm:pt>
    <dgm:pt modelId="{5A4C1385-2E16-4713-88AA-445523C19547}">
      <dgm:prSet phldrT="[Texte]"/>
      <dgm:spPr/>
      <dgm:t>
        <a:bodyPr/>
        <a:lstStyle/>
        <a:p>
          <a:r>
            <a:rPr lang="fr-FR" b="1" i="1" dirty="0" err="1" smtClean="0"/>
            <a:t>RegTech</a:t>
          </a:r>
          <a:r>
            <a:rPr lang="fr-FR" b="1" i="1" dirty="0" smtClean="0"/>
            <a:t>  : domaines </a:t>
          </a:r>
        </a:p>
      </dgm:t>
    </dgm:pt>
    <dgm:pt modelId="{BB7D357F-7C68-42E7-A7E8-0DC76827B9E6}" type="parTrans" cxnId="{2601ED90-C4AC-4EE2-832E-07A50EF1782F}">
      <dgm:prSet/>
      <dgm:spPr/>
      <dgm:t>
        <a:bodyPr/>
        <a:lstStyle/>
        <a:p>
          <a:endParaRPr lang="fr-FR"/>
        </a:p>
      </dgm:t>
    </dgm:pt>
    <dgm:pt modelId="{D37CD39C-9C7E-4936-80F4-C23DFE68E6E6}" type="sibTrans" cxnId="{2601ED90-C4AC-4EE2-832E-07A50EF1782F}">
      <dgm:prSet/>
      <dgm:spPr/>
      <dgm:t>
        <a:bodyPr/>
        <a:lstStyle/>
        <a:p>
          <a:endParaRPr lang="fr-FR"/>
        </a:p>
      </dgm:t>
    </dgm:pt>
    <dgm:pt modelId="{4C27ED8A-F447-41A5-99DC-88128E8D305F}">
      <dgm:prSet phldrT="[Texte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Gestion des données </a:t>
          </a:r>
          <a:r>
            <a:rPr lang="fr-FR" b="1" dirty="0" err="1" smtClean="0"/>
            <a:t>Reporting</a:t>
          </a:r>
          <a:r>
            <a:rPr lang="fr-FR" dirty="0" smtClean="0"/>
            <a:t> </a:t>
          </a:r>
          <a:endParaRPr lang="fr-FR" dirty="0"/>
        </a:p>
      </dgm:t>
    </dgm:pt>
    <dgm:pt modelId="{2052541B-7368-42C6-92C2-8F2923964585}" type="parTrans" cxnId="{23D91C09-7750-4722-A5DF-1E9EDD37E96D}">
      <dgm:prSet/>
      <dgm:spPr/>
      <dgm:t>
        <a:bodyPr/>
        <a:lstStyle/>
        <a:p>
          <a:endParaRPr lang="fr-FR"/>
        </a:p>
      </dgm:t>
    </dgm:pt>
    <dgm:pt modelId="{669C0F15-24C6-4298-9287-585BF2AAD5E9}" type="sibTrans" cxnId="{23D91C09-7750-4722-A5DF-1E9EDD37E96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b="1" dirty="0" smtClean="0"/>
            <a:t>Veille règlementaire</a:t>
          </a:r>
        </a:p>
        <a:p>
          <a:r>
            <a:rPr lang="fr-FR" sz="1200" b="1" dirty="0" smtClean="0"/>
            <a:t>Interprétation nouvelles </a:t>
          </a:r>
          <a:r>
            <a:rPr lang="fr-FR" sz="1200" b="1" dirty="0" err="1" smtClean="0"/>
            <a:t>regulations</a:t>
          </a:r>
          <a:r>
            <a:rPr lang="fr-FR" sz="1200" b="1" dirty="0" smtClean="0"/>
            <a:t> </a:t>
          </a:r>
          <a:endParaRPr lang="fr-FR" sz="1200" b="1" dirty="0"/>
        </a:p>
      </dgm:t>
    </dgm:pt>
    <dgm:pt modelId="{2BB6E56C-18F3-4A34-A29C-71CE366D52F0}">
      <dgm:prSet phldrT="[Texte]" phldr="1"/>
      <dgm:spPr/>
      <dgm:t>
        <a:bodyPr/>
        <a:lstStyle/>
        <a:p>
          <a:endParaRPr lang="fr-FR"/>
        </a:p>
      </dgm:t>
    </dgm:pt>
    <dgm:pt modelId="{7BA6316E-91CC-4867-AB47-F80C41696332}" type="parTrans" cxnId="{6F946A31-C352-4D4C-8A24-B270D03F0179}">
      <dgm:prSet/>
      <dgm:spPr/>
      <dgm:t>
        <a:bodyPr/>
        <a:lstStyle/>
        <a:p>
          <a:endParaRPr lang="fr-FR"/>
        </a:p>
      </dgm:t>
    </dgm:pt>
    <dgm:pt modelId="{66401536-90B3-48A5-9BBF-2211EB8B3492}" type="sibTrans" cxnId="{6F946A31-C352-4D4C-8A24-B270D03F0179}">
      <dgm:prSet/>
      <dgm:spPr/>
      <dgm:t>
        <a:bodyPr/>
        <a:lstStyle/>
        <a:p>
          <a:endParaRPr lang="fr-FR"/>
        </a:p>
      </dgm:t>
    </dgm:pt>
    <dgm:pt modelId="{3018838F-87BB-4779-BD6C-05F5EBEE6CBC}" type="pres">
      <dgm:prSet presAssocID="{241DA826-98AE-4C24-8C97-EBB8AE11B0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6A612E9-4DE5-4752-B08A-5A50CB4CC403}" type="pres">
      <dgm:prSet presAssocID="{79FB72D8-E9E5-4809-B523-23E994E53469}" presName="composite" presStyleCnt="0"/>
      <dgm:spPr/>
    </dgm:pt>
    <dgm:pt modelId="{295DA35A-73E6-4D9E-B0AF-5AFFCAA1F38B}" type="pres">
      <dgm:prSet presAssocID="{79FB72D8-E9E5-4809-B523-23E994E5346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4A4140-0C06-46B8-ABA3-CAC25DF65F13}" type="pres">
      <dgm:prSet presAssocID="{79FB72D8-E9E5-4809-B523-23E994E5346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3843A-1164-4E52-B8A0-FEBB747F80B5}" type="pres">
      <dgm:prSet presAssocID="{79FB72D8-E9E5-4809-B523-23E994E53469}" presName="BalanceSpacing" presStyleCnt="0"/>
      <dgm:spPr/>
    </dgm:pt>
    <dgm:pt modelId="{03186DAC-F11C-4F41-8ACB-68022F2FCB05}" type="pres">
      <dgm:prSet presAssocID="{79FB72D8-E9E5-4809-B523-23E994E53469}" presName="BalanceSpacing1" presStyleCnt="0"/>
      <dgm:spPr/>
    </dgm:pt>
    <dgm:pt modelId="{33F73632-172E-48C3-9A51-A5D4392CE1CE}" type="pres">
      <dgm:prSet presAssocID="{38FBCC03-65ED-4026-AD29-15B94CD48361}" presName="Accent1Text" presStyleLbl="node1" presStyleIdx="1" presStyleCnt="6"/>
      <dgm:spPr/>
      <dgm:t>
        <a:bodyPr/>
        <a:lstStyle/>
        <a:p>
          <a:endParaRPr lang="fr-FR"/>
        </a:p>
      </dgm:t>
    </dgm:pt>
    <dgm:pt modelId="{370198D1-4325-4BBB-9450-6AB3177711C1}" type="pres">
      <dgm:prSet presAssocID="{38FBCC03-65ED-4026-AD29-15B94CD48361}" presName="spaceBetweenRectangles" presStyleCnt="0"/>
      <dgm:spPr/>
    </dgm:pt>
    <dgm:pt modelId="{7769E8E0-1CB8-43E2-A7F6-5A84D6702FBB}" type="pres">
      <dgm:prSet presAssocID="{38E3639A-ABB8-48D4-A188-048726CDA460}" presName="composite" presStyleCnt="0"/>
      <dgm:spPr/>
    </dgm:pt>
    <dgm:pt modelId="{8E8A3A32-A0D7-48C4-BC8B-5F73417182F4}" type="pres">
      <dgm:prSet presAssocID="{38E3639A-ABB8-48D4-A188-048726CDA4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3FEF08-FE5D-4989-A50F-7EA049580DEA}" type="pres">
      <dgm:prSet presAssocID="{38E3639A-ABB8-48D4-A188-048726CDA4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C76351-D824-4D7B-8EB6-C3330AE2744F}" type="pres">
      <dgm:prSet presAssocID="{38E3639A-ABB8-48D4-A188-048726CDA460}" presName="BalanceSpacing" presStyleCnt="0"/>
      <dgm:spPr/>
    </dgm:pt>
    <dgm:pt modelId="{0B2B8850-1476-4421-843B-CCC1AB46B8A2}" type="pres">
      <dgm:prSet presAssocID="{38E3639A-ABB8-48D4-A188-048726CDA460}" presName="BalanceSpacing1" presStyleCnt="0"/>
      <dgm:spPr/>
    </dgm:pt>
    <dgm:pt modelId="{3FB80074-886F-4F49-842E-BD9FFED00CC0}" type="pres">
      <dgm:prSet presAssocID="{B84A7F4A-CF02-48E9-A469-C473ADC20086}" presName="Accent1Text" presStyleLbl="node1" presStyleIdx="3" presStyleCnt="6"/>
      <dgm:spPr/>
      <dgm:t>
        <a:bodyPr/>
        <a:lstStyle/>
        <a:p>
          <a:endParaRPr lang="fr-FR"/>
        </a:p>
      </dgm:t>
    </dgm:pt>
    <dgm:pt modelId="{F3AED022-279D-4F01-B071-987D080A27FD}" type="pres">
      <dgm:prSet presAssocID="{B84A7F4A-CF02-48E9-A469-C473ADC20086}" presName="spaceBetweenRectangles" presStyleCnt="0"/>
      <dgm:spPr/>
    </dgm:pt>
    <dgm:pt modelId="{58E17572-5E49-495C-B878-5BFEEE1A4EA4}" type="pres">
      <dgm:prSet presAssocID="{4C27ED8A-F447-41A5-99DC-88128E8D305F}" presName="composite" presStyleCnt="0"/>
      <dgm:spPr/>
    </dgm:pt>
    <dgm:pt modelId="{EEAD243D-70E4-42DF-BAD8-8290D81E9DE3}" type="pres">
      <dgm:prSet presAssocID="{4C27ED8A-F447-41A5-99DC-88128E8D305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85658B-8E91-461D-84D6-0F939358DF50}" type="pres">
      <dgm:prSet presAssocID="{4C27ED8A-F447-41A5-99DC-88128E8D305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1E53D4-7F8E-44FE-8F15-483255FFE0AE}" type="pres">
      <dgm:prSet presAssocID="{4C27ED8A-F447-41A5-99DC-88128E8D305F}" presName="BalanceSpacing" presStyleCnt="0"/>
      <dgm:spPr/>
    </dgm:pt>
    <dgm:pt modelId="{B55F37BD-1647-48F7-AFA1-B76B636F9BF2}" type="pres">
      <dgm:prSet presAssocID="{4C27ED8A-F447-41A5-99DC-88128E8D305F}" presName="BalanceSpacing1" presStyleCnt="0"/>
      <dgm:spPr/>
    </dgm:pt>
    <dgm:pt modelId="{633BF65E-FB49-4665-8D37-0D16258B1462}" type="pres">
      <dgm:prSet presAssocID="{669C0F15-24C6-4298-9287-585BF2AAD5E9}" presName="Accent1Text" presStyleLbl="node1" presStyleIdx="5" presStyleCnt="6" custLinFactNeighborY="1610"/>
      <dgm:spPr/>
      <dgm:t>
        <a:bodyPr/>
        <a:lstStyle/>
        <a:p>
          <a:endParaRPr lang="fr-FR"/>
        </a:p>
      </dgm:t>
    </dgm:pt>
  </dgm:ptLst>
  <dgm:cxnLst>
    <dgm:cxn modelId="{68BC71EF-8549-4F88-AC8C-177EA7D185AF}" srcId="{241DA826-98AE-4C24-8C97-EBB8AE11B01B}" destId="{38E3639A-ABB8-48D4-A188-048726CDA460}" srcOrd="1" destOrd="0" parTransId="{B29AB01B-C150-4F0B-8994-7ABFEED24EED}" sibTransId="{B84A7F4A-CF02-48E9-A469-C473ADC20086}"/>
    <dgm:cxn modelId="{FD497022-AB1A-4EB5-A0E9-F16500BC387D}" type="presOf" srcId="{79FB72D8-E9E5-4809-B523-23E994E53469}" destId="{295DA35A-73E6-4D9E-B0AF-5AFFCAA1F38B}" srcOrd="0" destOrd="0" presId="urn:microsoft.com/office/officeart/2008/layout/AlternatingHexagons"/>
    <dgm:cxn modelId="{BF36FC24-2FDF-4012-A93F-80504B83772E}" type="presOf" srcId="{70E66172-57BD-446B-8743-660B4EBD0CD9}" destId="{FB4A4140-0C06-46B8-ABA3-CAC25DF65F13}" srcOrd="0" destOrd="0" presId="urn:microsoft.com/office/officeart/2008/layout/AlternatingHexagons"/>
    <dgm:cxn modelId="{2601ED90-C4AC-4EE2-832E-07A50EF1782F}" srcId="{38E3639A-ABB8-48D4-A188-048726CDA460}" destId="{5A4C1385-2E16-4713-88AA-445523C19547}" srcOrd="0" destOrd="0" parTransId="{BB7D357F-7C68-42E7-A7E8-0DC76827B9E6}" sibTransId="{D37CD39C-9C7E-4936-80F4-C23DFE68E6E6}"/>
    <dgm:cxn modelId="{6F946A31-C352-4D4C-8A24-B270D03F0179}" srcId="{4C27ED8A-F447-41A5-99DC-88128E8D305F}" destId="{2BB6E56C-18F3-4A34-A29C-71CE366D52F0}" srcOrd="0" destOrd="0" parTransId="{7BA6316E-91CC-4867-AB47-F80C41696332}" sibTransId="{66401536-90B3-48A5-9BBF-2211EB8B3492}"/>
    <dgm:cxn modelId="{EC097061-1A58-4CD1-9E1F-F38E90482453}" type="presOf" srcId="{241DA826-98AE-4C24-8C97-EBB8AE11B01B}" destId="{3018838F-87BB-4779-BD6C-05F5EBEE6CBC}" srcOrd="0" destOrd="0" presId="urn:microsoft.com/office/officeart/2008/layout/AlternatingHexagons"/>
    <dgm:cxn modelId="{23B7583D-234C-4F7A-B64A-9C237E3EACDB}" type="presOf" srcId="{2BB6E56C-18F3-4A34-A29C-71CE366D52F0}" destId="{F785658B-8E91-461D-84D6-0F939358DF50}" srcOrd="0" destOrd="0" presId="urn:microsoft.com/office/officeart/2008/layout/AlternatingHexagons"/>
    <dgm:cxn modelId="{7BE3FB05-C9D9-41F8-AD95-765BA9A27256}" type="presOf" srcId="{669C0F15-24C6-4298-9287-585BF2AAD5E9}" destId="{633BF65E-FB49-4665-8D37-0D16258B1462}" srcOrd="0" destOrd="0" presId="urn:microsoft.com/office/officeart/2008/layout/AlternatingHexagons"/>
    <dgm:cxn modelId="{D2CBDC0B-4C8C-4BEB-A495-727987ECBB04}" type="presOf" srcId="{38FBCC03-65ED-4026-AD29-15B94CD48361}" destId="{33F73632-172E-48C3-9A51-A5D4392CE1CE}" srcOrd="0" destOrd="0" presId="urn:microsoft.com/office/officeart/2008/layout/AlternatingHexagons"/>
    <dgm:cxn modelId="{23D91C09-7750-4722-A5DF-1E9EDD37E96D}" srcId="{241DA826-98AE-4C24-8C97-EBB8AE11B01B}" destId="{4C27ED8A-F447-41A5-99DC-88128E8D305F}" srcOrd="2" destOrd="0" parTransId="{2052541B-7368-42C6-92C2-8F2923964585}" sibTransId="{669C0F15-24C6-4298-9287-585BF2AAD5E9}"/>
    <dgm:cxn modelId="{A67C4CE9-6025-4990-AFBE-EA21533B352D}" srcId="{241DA826-98AE-4C24-8C97-EBB8AE11B01B}" destId="{79FB72D8-E9E5-4809-B523-23E994E53469}" srcOrd="0" destOrd="0" parTransId="{E8F72076-09F0-4A2C-9F83-0A9D9756EF87}" sibTransId="{38FBCC03-65ED-4026-AD29-15B94CD48361}"/>
    <dgm:cxn modelId="{27011F30-4420-41B7-98D3-6B8A5382060D}" srcId="{79FB72D8-E9E5-4809-B523-23E994E53469}" destId="{70E66172-57BD-446B-8743-660B4EBD0CD9}" srcOrd="0" destOrd="0" parTransId="{A21081A1-B92C-4460-ABF3-0E3789F70583}" sibTransId="{AA5AE4FD-889C-4B1B-B9C3-7966A9E76F05}"/>
    <dgm:cxn modelId="{1478E1F6-15D5-4C44-8202-68DECF5C8AC2}" type="presOf" srcId="{B84A7F4A-CF02-48E9-A469-C473ADC20086}" destId="{3FB80074-886F-4F49-842E-BD9FFED00CC0}" srcOrd="0" destOrd="0" presId="urn:microsoft.com/office/officeart/2008/layout/AlternatingHexagons"/>
    <dgm:cxn modelId="{06314823-151C-48B1-B72B-B31BD2D8008B}" type="presOf" srcId="{4C27ED8A-F447-41A5-99DC-88128E8D305F}" destId="{EEAD243D-70E4-42DF-BAD8-8290D81E9DE3}" srcOrd="0" destOrd="0" presId="urn:microsoft.com/office/officeart/2008/layout/AlternatingHexagons"/>
    <dgm:cxn modelId="{5E368C07-28E5-4551-BFFC-1A9607DEE806}" type="presOf" srcId="{38E3639A-ABB8-48D4-A188-048726CDA460}" destId="{8E8A3A32-A0D7-48C4-BC8B-5F73417182F4}" srcOrd="0" destOrd="0" presId="urn:microsoft.com/office/officeart/2008/layout/AlternatingHexagons"/>
    <dgm:cxn modelId="{89ED37B9-8E9E-450D-ABF4-770DFFAEE6CE}" type="presOf" srcId="{5A4C1385-2E16-4713-88AA-445523C19547}" destId="{013FEF08-FE5D-4989-A50F-7EA049580DEA}" srcOrd="0" destOrd="0" presId="urn:microsoft.com/office/officeart/2008/layout/AlternatingHexagons"/>
    <dgm:cxn modelId="{89209FC5-FEC3-4BE7-91DB-E4D0277E731F}" type="presParOf" srcId="{3018838F-87BB-4779-BD6C-05F5EBEE6CBC}" destId="{86A612E9-4DE5-4752-B08A-5A50CB4CC403}" srcOrd="0" destOrd="0" presId="urn:microsoft.com/office/officeart/2008/layout/AlternatingHexagons"/>
    <dgm:cxn modelId="{20E3FB1D-4786-4D81-8CD7-D2912829A115}" type="presParOf" srcId="{86A612E9-4DE5-4752-B08A-5A50CB4CC403}" destId="{295DA35A-73E6-4D9E-B0AF-5AFFCAA1F38B}" srcOrd="0" destOrd="0" presId="urn:microsoft.com/office/officeart/2008/layout/AlternatingHexagons"/>
    <dgm:cxn modelId="{2088278E-3279-43D0-A16B-08D1FA9171A3}" type="presParOf" srcId="{86A612E9-4DE5-4752-B08A-5A50CB4CC403}" destId="{FB4A4140-0C06-46B8-ABA3-CAC25DF65F13}" srcOrd="1" destOrd="0" presId="urn:microsoft.com/office/officeart/2008/layout/AlternatingHexagons"/>
    <dgm:cxn modelId="{90305675-5D35-4E32-9274-1F1D21298228}" type="presParOf" srcId="{86A612E9-4DE5-4752-B08A-5A50CB4CC403}" destId="{3EE3843A-1164-4E52-B8A0-FEBB747F80B5}" srcOrd="2" destOrd="0" presId="urn:microsoft.com/office/officeart/2008/layout/AlternatingHexagons"/>
    <dgm:cxn modelId="{33780E71-B964-41A7-8CAA-3EE4064B4CEB}" type="presParOf" srcId="{86A612E9-4DE5-4752-B08A-5A50CB4CC403}" destId="{03186DAC-F11C-4F41-8ACB-68022F2FCB05}" srcOrd="3" destOrd="0" presId="urn:microsoft.com/office/officeart/2008/layout/AlternatingHexagons"/>
    <dgm:cxn modelId="{19613470-0D29-4ECD-A142-EC0813B840F7}" type="presParOf" srcId="{86A612E9-4DE5-4752-B08A-5A50CB4CC403}" destId="{33F73632-172E-48C3-9A51-A5D4392CE1CE}" srcOrd="4" destOrd="0" presId="urn:microsoft.com/office/officeart/2008/layout/AlternatingHexagons"/>
    <dgm:cxn modelId="{24DEA34A-B5FC-4C4A-B654-B558BB4E107B}" type="presParOf" srcId="{3018838F-87BB-4779-BD6C-05F5EBEE6CBC}" destId="{370198D1-4325-4BBB-9450-6AB3177711C1}" srcOrd="1" destOrd="0" presId="urn:microsoft.com/office/officeart/2008/layout/AlternatingHexagons"/>
    <dgm:cxn modelId="{CDD166E2-11EF-461E-BC2F-0BC896015292}" type="presParOf" srcId="{3018838F-87BB-4779-BD6C-05F5EBEE6CBC}" destId="{7769E8E0-1CB8-43E2-A7F6-5A84D6702FBB}" srcOrd="2" destOrd="0" presId="urn:microsoft.com/office/officeart/2008/layout/AlternatingHexagons"/>
    <dgm:cxn modelId="{441EC2D3-D992-45E4-A431-4DA603B5B91A}" type="presParOf" srcId="{7769E8E0-1CB8-43E2-A7F6-5A84D6702FBB}" destId="{8E8A3A32-A0D7-48C4-BC8B-5F73417182F4}" srcOrd="0" destOrd="0" presId="urn:microsoft.com/office/officeart/2008/layout/AlternatingHexagons"/>
    <dgm:cxn modelId="{37A7C725-86DF-4976-B354-8628E84A165B}" type="presParOf" srcId="{7769E8E0-1CB8-43E2-A7F6-5A84D6702FBB}" destId="{013FEF08-FE5D-4989-A50F-7EA049580DEA}" srcOrd="1" destOrd="0" presId="urn:microsoft.com/office/officeart/2008/layout/AlternatingHexagons"/>
    <dgm:cxn modelId="{8500B7D5-25B4-4234-ABF1-9B514ADE6A33}" type="presParOf" srcId="{7769E8E0-1CB8-43E2-A7F6-5A84D6702FBB}" destId="{B6C76351-D824-4D7B-8EB6-C3330AE2744F}" srcOrd="2" destOrd="0" presId="urn:microsoft.com/office/officeart/2008/layout/AlternatingHexagons"/>
    <dgm:cxn modelId="{49A9901D-DA00-427C-B9FD-5D2E59AEA154}" type="presParOf" srcId="{7769E8E0-1CB8-43E2-A7F6-5A84D6702FBB}" destId="{0B2B8850-1476-4421-843B-CCC1AB46B8A2}" srcOrd="3" destOrd="0" presId="urn:microsoft.com/office/officeart/2008/layout/AlternatingHexagons"/>
    <dgm:cxn modelId="{C12088F8-A43B-4208-8DB3-DE8837700B84}" type="presParOf" srcId="{7769E8E0-1CB8-43E2-A7F6-5A84D6702FBB}" destId="{3FB80074-886F-4F49-842E-BD9FFED00CC0}" srcOrd="4" destOrd="0" presId="urn:microsoft.com/office/officeart/2008/layout/AlternatingHexagons"/>
    <dgm:cxn modelId="{672E4B9A-CD01-4AB5-9A42-7E88C4E25C1D}" type="presParOf" srcId="{3018838F-87BB-4779-BD6C-05F5EBEE6CBC}" destId="{F3AED022-279D-4F01-B071-987D080A27FD}" srcOrd="3" destOrd="0" presId="urn:microsoft.com/office/officeart/2008/layout/AlternatingHexagons"/>
    <dgm:cxn modelId="{D4A63A0A-CA36-43C0-99AA-4364B36617A5}" type="presParOf" srcId="{3018838F-87BB-4779-BD6C-05F5EBEE6CBC}" destId="{58E17572-5E49-495C-B878-5BFEEE1A4EA4}" srcOrd="4" destOrd="0" presId="urn:microsoft.com/office/officeart/2008/layout/AlternatingHexagons"/>
    <dgm:cxn modelId="{DD2F9697-EBE4-43C2-8C3E-0072EA6C0E41}" type="presParOf" srcId="{58E17572-5E49-495C-B878-5BFEEE1A4EA4}" destId="{EEAD243D-70E4-42DF-BAD8-8290D81E9DE3}" srcOrd="0" destOrd="0" presId="urn:microsoft.com/office/officeart/2008/layout/AlternatingHexagons"/>
    <dgm:cxn modelId="{BFBF1193-145B-40CA-B997-F1502CB8E1C6}" type="presParOf" srcId="{58E17572-5E49-495C-B878-5BFEEE1A4EA4}" destId="{F785658B-8E91-461D-84D6-0F939358DF50}" srcOrd="1" destOrd="0" presId="urn:microsoft.com/office/officeart/2008/layout/AlternatingHexagons"/>
    <dgm:cxn modelId="{F2747521-77A3-45EE-827A-90134102BB9C}" type="presParOf" srcId="{58E17572-5E49-495C-B878-5BFEEE1A4EA4}" destId="{EE1E53D4-7F8E-44FE-8F15-483255FFE0AE}" srcOrd="2" destOrd="0" presId="urn:microsoft.com/office/officeart/2008/layout/AlternatingHexagons"/>
    <dgm:cxn modelId="{BCD81AA8-F9DD-47D5-A0CB-F3A62B2FAC64}" type="presParOf" srcId="{58E17572-5E49-495C-B878-5BFEEE1A4EA4}" destId="{B55F37BD-1647-48F7-AFA1-B76B636F9BF2}" srcOrd="3" destOrd="0" presId="urn:microsoft.com/office/officeart/2008/layout/AlternatingHexagons"/>
    <dgm:cxn modelId="{8BDA6D93-A623-4667-9C7E-59703B21456C}" type="presParOf" srcId="{58E17572-5E49-495C-B878-5BFEEE1A4EA4}" destId="{633BF65E-FB49-4665-8D37-0D16258B146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DA35A-73E6-4D9E-B0AF-5AFFCAA1F38B}">
      <dsp:nvSpPr>
        <dsp:cNvPr id="0" name=""/>
        <dsp:cNvSpPr/>
      </dsp:nvSpPr>
      <dsp:spPr>
        <a:xfrm rot="5400000">
          <a:off x="2835751" y="113003"/>
          <a:ext cx="1717977" cy="14946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Relation client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contrats</a:t>
          </a:r>
          <a:endParaRPr lang="fr-FR" sz="1600" b="1" kern="1200" dirty="0"/>
        </a:p>
      </dsp:txBody>
      <dsp:txXfrm rot="-5400000">
        <a:off x="3180334" y="269053"/>
        <a:ext cx="1028810" cy="1182541"/>
      </dsp:txXfrm>
    </dsp:sp>
    <dsp:sp modelId="{FB4A4140-0C06-46B8-ABA3-CAC25DF65F13}">
      <dsp:nvSpPr>
        <dsp:cNvPr id="0" name=""/>
        <dsp:cNvSpPr/>
      </dsp:nvSpPr>
      <dsp:spPr>
        <a:xfrm>
          <a:off x="4487415" y="344930"/>
          <a:ext cx="1917263" cy="103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487415" y="344930"/>
        <a:ext cx="1917263" cy="1030786"/>
      </dsp:txXfrm>
    </dsp:sp>
    <dsp:sp modelId="{33F73632-172E-48C3-9A51-A5D4392CE1CE}">
      <dsp:nvSpPr>
        <dsp:cNvPr id="0" name=""/>
        <dsp:cNvSpPr/>
      </dsp:nvSpPr>
      <dsp:spPr>
        <a:xfrm rot="5400000">
          <a:off x="1221539" y="113003"/>
          <a:ext cx="1717977" cy="14946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Entrée en relation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et connaissance du client </a:t>
          </a:r>
          <a:endParaRPr lang="fr-FR" sz="1400" b="1" kern="1200" dirty="0"/>
        </a:p>
      </dsp:txBody>
      <dsp:txXfrm rot="-5400000">
        <a:off x="1566122" y="269053"/>
        <a:ext cx="1028810" cy="1182541"/>
      </dsp:txXfrm>
    </dsp:sp>
    <dsp:sp modelId="{8E8A3A32-A0D7-48C4-BC8B-5F73417182F4}">
      <dsp:nvSpPr>
        <dsp:cNvPr id="0" name=""/>
        <dsp:cNvSpPr/>
      </dsp:nvSpPr>
      <dsp:spPr>
        <a:xfrm rot="5400000">
          <a:off x="2025553" y="1571223"/>
          <a:ext cx="1717977" cy="14946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Surveillance des transactions </a:t>
          </a:r>
          <a:endParaRPr lang="fr-FR" sz="1400" b="1" kern="1200" dirty="0"/>
        </a:p>
      </dsp:txBody>
      <dsp:txXfrm rot="-5400000">
        <a:off x="2370136" y="1727273"/>
        <a:ext cx="1028810" cy="1182541"/>
      </dsp:txXfrm>
    </dsp:sp>
    <dsp:sp modelId="{013FEF08-FE5D-4989-A50F-7EA049580DEA}">
      <dsp:nvSpPr>
        <dsp:cNvPr id="0" name=""/>
        <dsp:cNvSpPr/>
      </dsp:nvSpPr>
      <dsp:spPr>
        <a:xfrm>
          <a:off x="219958" y="1803150"/>
          <a:ext cx="1855416" cy="103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err="1" smtClean="0"/>
            <a:t>RegTech</a:t>
          </a:r>
          <a:r>
            <a:rPr lang="fr-FR" sz="1400" b="1" i="1" kern="1200" dirty="0" smtClean="0"/>
            <a:t>  : domaines </a:t>
          </a:r>
        </a:p>
      </dsp:txBody>
      <dsp:txXfrm>
        <a:off x="219958" y="1803150"/>
        <a:ext cx="1855416" cy="1030786"/>
      </dsp:txXfrm>
    </dsp:sp>
    <dsp:sp modelId="{3FB80074-886F-4F49-842E-BD9FFED00CC0}">
      <dsp:nvSpPr>
        <dsp:cNvPr id="0" name=""/>
        <dsp:cNvSpPr/>
      </dsp:nvSpPr>
      <dsp:spPr>
        <a:xfrm rot="5400000">
          <a:off x="3639765" y="1571223"/>
          <a:ext cx="1717977" cy="14946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Évaluation des risques </a:t>
          </a:r>
          <a:endParaRPr lang="fr-FR" sz="1400" b="1" kern="1200" dirty="0"/>
        </a:p>
      </dsp:txBody>
      <dsp:txXfrm rot="-5400000">
        <a:off x="3984348" y="1727273"/>
        <a:ext cx="1028810" cy="1182541"/>
      </dsp:txXfrm>
    </dsp:sp>
    <dsp:sp modelId="{EEAD243D-70E4-42DF-BAD8-8290D81E9DE3}">
      <dsp:nvSpPr>
        <dsp:cNvPr id="0" name=""/>
        <dsp:cNvSpPr/>
      </dsp:nvSpPr>
      <dsp:spPr>
        <a:xfrm rot="5400000">
          <a:off x="2835751" y="3029443"/>
          <a:ext cx="1717977" cy="14946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Gestion des données </a:t>
          </a:r>
          <a:r>
            <a:rPr lang="fr-FR" sz="1400" b="1" kern="1200" dirty="0" err="1" smtClean="0"/>
            <a:t>Reporting</a:t>
          </a:r>
          <a:r>
            <a:rPr lang="fr-FR" sz="1400" kern="1200" dirty="0" smtClean="0"/>
            <a:t> </a:t>
          </a:r>
          <a:endParaRPr lang="fr-FR" sz="1400" kern="1200" dirty="0"/>
        </a:p>
      </dsp:txBody>
      <dsp:txXfrm rot="-5400000">
        <a:off x="3180334" y="3185493"/>
        <a:ext cx="1028810" cy="1182541"/>
      </dsp:txXfrm>
    </dsp:sp>
    <dsp:sp modelId="{F785658B-8E91-461D-84D6-0F939358DF50}">
      <dsp:nvSpPr>
        <dsp:cNvPr id="0" name=""/>
        <dsp:cNvSpPr/>
      </dsp:nvSpPr>
      <dsp:spPr>
        <a:xfrm>
          <a:off x="4487415" y="3261370"/>
          <a:ext cx="1917263" cy="103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487415" y="3261370"/>
        <a:ext cx="1917263" cy="1030786"/>
      </dsp:txXfrm>
    </dsp:sp>
    <dsp:sp modelId="{633BF65E-FB49-4665-8D37-0D16258B1462}">
      <dsp:nvSpPr>
        <dsp:cNvPr id="0" name=""/>
        <dsp:cNvSpPr/>
      </dsp:nvSpPr>
      <dsp:spPr>
        <a:xfrm rot="5400000">
          <a:off x="1221539" y="3030778"/>
          <a:ext cx="1717977" cy="14946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Veille règlementaire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Interprétation nouvelles </a:t>
          </a:r>
          <a:r>
            <a:rPr lang="fr-FR" sz="1200" b="1" kern="1200" dirty="0" err="1" smtClean="0"/>
            <a:t>regulations</a:t>
          </a:r>
          <a:r>
            <a:rPr lang="fr-FR" sz="1200" b="1" kern="1200" dirty="0" smtClean="0"/>
            <a:t> </a:t>
          </a:r>
          <a:endParaRPr lang="fr-FR" sz="1200" b="1" kern="1200" dirty="0"/>
        </a:p>
      </dsp:txBody>
      <dsp:txXfrm rot="-5400000">
        <a:off x="1566122" y="3186828"/>
        <a:ext cx="1028810" cy="118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1BBC5A-E434-4655-B684-04ECD35D73F5}" type="datetime1">
              <a:rPr lang="fr-FR"/>
              <a:pPr>
                <a:defRPr/>
              </a:pPr>
              <a:t>28/08/2017</a:t>
            </a:fld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CA78AD-5C42-4725-984E-39C8A465B6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36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1937D4-A0E1-4873-9821-B50B5F54877F}" type="datetime1">
              <a:rPr lang="fr-FR"/>
              <a:pPr>
                <a:defRPr/>
              </a:pPr>
              <a:t>28/08/2017</a:t>
            </a:fld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3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85B0EF-7539-4DAD-8526-A37CA22CE9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5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59171-227E-F641-BE92-CB7C03789544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 titre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rb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686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29" y="335632"/>
            <a:ext cx="1127500" cy="10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57356" y="4357694"/>
            <a:ext cx="6048375" cy="431800"/>
          </a:xfrm>
        </p:spPr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500166" y="2285992"/>
            <a:ext cx="662463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 2 décembre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F0F2358-786D-47EE-AC2E-B4DA81354172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Espace réservé du texte 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445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908720"/>
            <a:ext cx="8077200" cy="5339680"/>
          </a:xfrm>
          <a:prstGeom prst="rect">
            <a:avLst/>
          </a:prstGeom>
        </p:spPr>
        <p:txBody>
          <a:bodyPr lIns="91374" tIns="45690" rIns="91374" bIns="4569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dirty="0"/>
          </a:p>
        </p:txBody>
      </p:sp>
      <p:pic>
        <p:nvPicPr>
          <p:cNvPr id="7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FB5D18A-FFDE-457A-9CE6-E3E0994208DB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Espace réservé du texte 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6546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423D477F-351F-4A81-8F85-2278B2C6C6EA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Espace réservé du texte 1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43"/>
          </p:nvPr>
        </p:nvSpPr>
        <p:spPr>
          <a:xfrm>
            <a:off x="4372596" y="1085478"/>
            <a:ext cx="4771407" cy="4975097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5" hasCustomPrompt="1"/>
          </p:nvPr>
        </p:nvSpPr>
        <p:spPr>
          <a:xfrm>
            <a:off x="372477" y="1085467"/>
            <a:ext cx="3867179" cy="4975098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ctr">
              <a:defRPr lang="fr-FR" sz="2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r>
              <a:rPr lang="fr-FR" dirty="0" smtClean="0"/>
              <a:t>Ajoutez ici une explication simple qui tient en une phrase.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34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A383B3D1-F98D-4080-BC57-4F8DD97ABCE7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Espace réservé du texte 1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43"/>
          </p:nvPr>
        </p:nvSpPr>
        <p:spPr>
          <a:xfrm>
            <a:off x="13" y="1085478"/>
            <a:ext cx="4771407" cy="4975097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5" hasCustomPrompt="1"/>
          </p:nvPr>
        </p:nvSpPr>
        <p:spPr>
          <a:xfrm>
            <a:off x="5037291" y="1085467"/>
            <a:ext cx="3867179" cy="4975098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ctr">
              <a:defRPr lang="fr-FR" sz="2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r>
              <a:rPr lang="fr-FR" dirty="0" smtClean="0"/>
              <a:t>Ajoutez ici une explication simple qui tient en une phrase.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6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86885536-E4B4-4150-9A6E-322B0F929168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Espace réservé du texte 1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43"/>
          </p:nvPr>
        </p:nvSpPr>
        <p:spPr>
          <a:xfrm>
            <a:off x="982686" y="2645019"/>
            <a:ext cx="3389915" cy="3534628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5" hasCustomPrompt="1"/>
          </p:nvPr>
        </p:nvSpPr>
        <p:spPr>
          <a:xfrm>
            <a:off x="4837888" y="1085472"/>
            <a:ext cx="3389915" cy="1479437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ctr">
              <a:defRPr lang="fr-FR" sz="2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r>
              <a:rPr lang="fr-FR" dirty="0" smtClean="0"/>
              <a:t>Ajoutez ici une explication simple qui tient en une phrase.</a:t>
            </a:r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46"/>
          </p:nvPr>
        </p:nvSpPr>
        <p:spPr>
          <a:xfrm>
            <a:off x="4837888" y="2645019"/>
            <a:ext cx="3389915" cy="3534628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47" hasCustomPrompt="1"/>
          </p:nvPr>
        </p:nvSpPr>
        <p:spPr>
          <a:xfrm>
            <a:off x="982686" y="1085472"/>
            <a:ext cx="3389915" cy="1479437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ctr">
              <a:defRPr lang="fr-FR" sz="2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r>
              <a:rPr lang="fr-FR" dirty="0" smtClean="0"/>
              <a:t>Ajoutez ici une explication simple qui tient en une phrase.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79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489A552F-6731-433A-8627-840DF07119B4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Espace réservé du texte 1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43"/>
          </p:nvPr>
        </p:nvSpPr>
        <p:spPr>
          <a:xfrm>
            <a:off x="982686" y="1052736"/>
            <a:ext cx="3389915" cy="3534628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5" hasCustomPrompt="1"/>
          </p:nvPr>
        </p:nvSpPr>
        <p:spPr>
          <a:xfrm>
            <a:off x="4837888" y="4685887"/>
            <a:ext cx="3389915" cy="1479437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ctr">
              <a:defRPr lang="fr-FR" sz="2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r>
              <a:rPr lang="fr-FR" dirty="0" smtClean="0"/>
              <a:t>Ajoutez ici une explication simple qui tient en une phrase.</a:t>
            </a:r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46"/>
          </p:nvPr>
        </p:nvSpPr>
        <p:spPr>
          <a:xfrm>
            <a:off x="4837888" y="1052736"/>
            <a:ext cx="3389915" cy="3534628"/>
          </a:xfrm>
          <a:prstGeom prst="rect">
            <a:avLst/>
          </a:prstGeom>
        </p:spPr>
        <p:txBody>
          <a:bodyPr lIns="91374" tIns="45690" rIns="91374" bIns="45690"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47" hasCustomPrompt="1"/>
          </p:nvPr>
        </p:nvSpPr>
        <p:spPr>
          <a:xfrm>
            <a:off x="982686" y="4685887"/>
            <a:ext cx="3389915" cy="1479437"/>
          </a:xfrm>
          <a:prstGeom prst="rect">
            <a:avLst/>
          </a:prstGeom>
        </p:spPr>
        <p:txBody>
          <a:bodyPr lIns="91374" tIns="45690" rIns="91374" bIns="45690" anchor="ctr"/>
          <a:lstStyle>
            <a:lvl1pPr marL="0" marR="0" indent="0" algn="ctr" defTabSz="9137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ctr">
              <a:defRPr lang="fr-FR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ctr">
              <a:defRPr lang="fr-FR" sz="20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r>
              <a:rPr lang="fr-FR" dirty="0" smtClean="0"/>
              <a:t>Ajoutez ici une explication simple qui tient en une phrase.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3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896144"/>
            <a:ext cx="3965448" cy="228600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1268760"/>
            <a:ext cx="3962400" cy="4979640"/>
          </a:xfrm>
          <a:prstGeom prst="rect">
            <a:avLst/>
          </a:prstGeom>
        </p:spPr>
        <p:txBody>
          <a:bodyPr lIns="91374" tIns="45690" rIns="91374" bIns="45690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896144"/>
            <a:ext cx="3965448" cy="228600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1268760"/>
            <a:ext cx="3962400" cy="4979640"/>
          </a:xfrm>
          <a:prstGeom prst="rect">
            <a:avLst/>
          </a:prstGeom>
        </p:spPr>
        <p:txBody>
          <a:bodyPr lIns="91374" tIns="45690" rIns="91374" bIns="45690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pic>
        <p:nvPicPr>
          <p:cNvPr id="10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07149F7-711C-4EE1-9CB1-C6D4EEAC0396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Espace réservé du texte 1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80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00B0F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052564"/>
            <a:ext cx="8663880" cy="586740"/>
          </a:xfrm>
          <a:prstGeom prst="rect">
            <a:avLst/>
          </a:prstGeom>
          <a:noFill/>
        </p:spPr>
        <p:txBody>
          <a:bodyPr vert="horz" lIns="91374" tIns="45690" rIns="91374" bIns="45690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6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0436" y="4797191"/>
            <a:ext cx="1983581" cy="280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I2132CV\AppData\Local\Microsoft\Windows\Temporary Internet Files\Content.Outlook\RYZVA01U\logo-inno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7" y="5703034"/>
            <a:ext cx="1098660" cy="5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85FD5981-4628-48DD-8986-F13C6883004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DIGIT/INNO/Innov’on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14713BCF-75B3-4797-9D99-70D4059DA8F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28/08/2017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5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ECF2B2B1-53AA-4696-9573-7926396E2C06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texte 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Titre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639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908720"/>
            <a:ext cx="8077200" cy="533968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F2DCE1-5369-4837-840F-2D8CE3E3547D}" type="datetime1">
              <a:rPr lang="fr-FR" smtClean="0">
                <a:solidFill>
                  <a:prstClr val="black">
                    <a:tint val="65000"/>
                  </a:prstClr>
                </a:solidFill>
              </a:rPr>
              <a:pPr/>
              <a:t>28/08/2017</a:t>
            </a:fld>
            <a:endParaRPr dirty="0"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Confidentialité - Diffusion Interne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839200" cy="383704"/>
          </a:xfrm>
          <a:solidFill>
            <a:srgbClr val="00B0F0"/>
          </a:solidFill>
        </p:spPr>
        <p:txBody>
          <a:bodyPr>
            <a:noAutofit/>
          </a:bodyPr>
          <a:lstStyle>
            <a:lvl1pPr eaLnBrk="1" latinLnBrk="0" hangingPunct="1">
              <a:defRPr kumimoji="0" lang="fr-FR" sz="1846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7310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-27384"/>
            <a:ext cx="6624638" cy="785818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1538" y="1285860"/>
            <a:ext cx="6624638" cy="4637088"/>
          </a:xfrm>
        </p:spPr>
        <p:txBody>
          <a:bodyPr/>
          <a:lstStyle>
            <a:lvl1pPr marL="266700" indent="-266700"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 smtClean="0"/>
          </a:p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4015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 2 décembre 2016 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748464" y="6165304"/>
            <a:ext cx="25667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248400"/>
            <a:ext cx="5721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1" y="6453336"/>
            <a:ext cx="3086100" cy="303512"/>
          </a:xfr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 descr="LOGO-Coule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68046"/>
            <a:ext cx="1332425" cy="3013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0" y="1"/>
            <a:ext cx="144016" cy="1086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089" y="6453336"/>
            <a:ext cx="2057400" cy="303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rgbClr val="005B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395"/>
            <a:fld id="{A60369DB-74C4-4B0F-A6AE-23BB4D7D6A53}" type="slidenum">
              <a:rPr lang="fr-FR" smtClean="0"/>
              <a:pPr defTabSz="914395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57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53200" y="6330462"/>
            <a:ext cx="1519238" cy="241787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07FFD69-070D-46AA-A7D0-1332D893728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248400"/>
            <a:ext cx="5721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dirty="0">
              <a:latin typeface="Arial" pitchFamily="34" charset="0"/>
            </a:endParaRP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 2 décembre 2016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5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 titre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rb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686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57356" y="4357694"/>
            <a:ext cx="6048375" cy="431800"/>
          </a:xfrm>
        </p:spPr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500166" y="2285992"/>
            <a:ext cx="662463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9 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2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-27384"/>
            <a:ext cx="6624638" cy="785818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1538" y="1285860"/>
            <a:ext cx="6624638" cy="4637088"/>
          </a:xfrm>
        </p:spPr>
        <p:txBody>
          <a:bodyPr/>
          <a:lstStyle>
            <a:lvl1pPr marL="266700" indent="-266700"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 smtClean="0"/>
          </a:p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4015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9 mai 2017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748464" y="6165304"/>
            <a:ext cx="25667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248400"/>
            <a:ext cx="5721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61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00B0F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6" y="4114800"/>
            <a:ext cx="8711611" cy="533400"/>
          </a:xfrm>
          <a:prstGeom prst="rect">
            <a:avLst/>
          </a:prstGeom>
          <a:noFill/>
        </p:spPr>
        <p:txBody>
          <a:bodyPr vert="horz" lIns="91374" tIns="45690" rIns="91374" bIns="45690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prstGeom prst="rect">
            <a:avLst/>
          </a:prstGeom>
          <a:solidFill>
            <a:schemeClr val="bg1"/>
          </a:solidFill>
        </p:spPr>
        <p:txBody>
          <a:bodyPr lIns="91374" tIns="45690" rIns="91374" bIns="45690"/>
          <a:lstStyle>
            <a:lvl1pPr marL="0" indent="0" algn="l" eaLnBrk="1" latinLnBrk="0" hangingPunct="1">
              <a:buNone/>
              <a:defRPr kumimoji="0" lang="fr-FR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6870" indent="0" algn="ctr" eaLnBrk="1" latinLnBrk="0" hangingPunct="1">
              <a:buNone/>
            </a:lvl2pPr>
            <a:lvl3pPr marL="913740" indent="0" algn="ctr" eaLnBrk="1" latinLnBrk="0" hangingPunct="1">
              <a:buNone/>
            </a:lvl3pPr>
            <a:lvl4pPr marL="1370611" indent="0" algn="ctr" eaLnBrk="1" latinLnBrk="0" hangingPunct="1">
              <a:buNone/>
            </a:lvl4pPr>
            <a:lvl5pPr marL="1827481" indent="0" algn="ctr" eaLnBrk="1" latinLnBrk="0" hangingPunct="1">
              <a:buNone/>
            </a:lvl5pPr>
            <a:lvl6pPr marL="2284353" indent="0" algn="ctr" eaLnBrk="1" latinLnBrk="0" hangingPunct="1">
              <a:buNone/>
            </a:lvl6pPr>
            <a:lvl7pPr marL="2741226" indent="0" algn="ctr" eaLnBrk="1" latinLnBrk="0" hangingPunct="1">
              <a:buNone/>
            </a:lvl7pPr>
            <a:lvl8pPr marL="3198096" indent="0" algn="ctr" eaLnBrk="1" latinLnBrk="0" hangingPunct="1">
              <a:buNone/>
            </a:lvl8pPr>
            <a:lvl9pPr marL="3654967" indent="0" algn="ctr" eaLnBrk="1" latinLnBrk="0" hangingPunct="1">
              <a:buNone/>
            </a:lvl9pPr>
            <a:extLst/>
          </a:lstStyle>
          <a:p>
            <a:r>
              <a:rPr kumimoji="0" lang="fr-FR"/>
              <a:t>Cliquez pour ajouter les informations sur l'auteur</a:t>
            </a:r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710" y="4887340"/>
            <a:ext cx="1576515" cy="2230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I2132CV\AppData\Local\Microsoft\Windows\Temporary Internet Files\Content.Outlook\RYZVA01U\logo-inno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" y="5603822"/>
            <a:ext cx="1462316" cy="7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85FD5981-4628-48DD-8986-F13C6883004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DIGIT/INNO/Innov’on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EE3D4CF5-39D8-469B-BC14-02934F97F7F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28/08/2017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6034319" y="0"/>
            <a:ext cx="3109684" cy="4038600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710" y="4887340"/>
            <a:ext cx="1576515" cy="223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I2132CV\AppData\Local\Microsoft\Windows\Temporary Internet Files\Content.Outlook\RYZVA01U\logo-inno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53" y="4038600"/>
            <a:ext cx="2525819" cy="13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85FD5981-4628-48DD-8986-F13C6883004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8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rincipal sans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4005064"/>
            <a:ext cx="9144000" cy="643136"/>
          </a:xfrm>
          <a:prstGeom prst="rect">
            <a:avLst/>
          </a:prstGeom>
          <a:solidFill>
            <a:srgbClr val="00B0F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6" y="4114800"/>
            <a:ext cx="8711611" cy="533400"/>
          </a:xfrm>
          <a:prstGeom prst="rect">
            <a:avLst/>
          </a:prstGeom>
          <a:noFill/>
        </p:spPr>
        <p:txBody>
          <a:bodyPr vert="horz" lIns="91374" tIns="45690" rIns="91374" bIns="45690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prstGeom prst="rect">
            <a:avLst/>
          </a:prstGeom>
          <a:solidFill>
            <a:schemeClr val="bg1"/>
          </a:solidFill>
        </p:spPr>
        <p:txBody>
          <a:bodyPr lIns="91374" tIns="45690" rIns="91374" bIns="45690"/>
          <a:lstStyle>
            <a:lvl1pPr marL="0" indent="0" algn="l" eaLnBrk="1" latinLnBrk="0" hangingPunct="1">
              <a:buNone/>
              <a:defRPr kumimoji="0" lang="fr-FR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6870" indent="0" algn="ctr" eaLnBrk="1" latinLnBrk="0" hangingPunct="1">
              <a:buNone/>
            </a:lvl2pPr>
            <a:lvl3pPr marL="913740" indent="0" algn="ctr" eaLnBrk="1" latinLnBrk="0" hangingPunct="1">
              <a:buNone/>
            </a:lvl3pPr>
            <a:lvl4pPr marL="1370611" indent="0" algn="ctr" eaLnBrk="1" latinLnBrk="0" hangingPunct="1">
              <a:buNone/>
            </a:lvl4pPr>
            <a:lvl5pPr marL="1827481" indent="0" algn="ctr" eaLnBrk="1" latinLnBrk="0" hangingPunct="1">
              <a:buNone/>
            </a:lvl5pPr>
            <a:lvl6pPr marL="2284353" indent="0" algn="ctr" eaLnBrk="1" latinLnBrk="0" hangingPunct="1">
              <a:buNone/>
            </a:lvl6pPr>
            <a:lvl7pPr marL="2741226" indent="0" algn="ctr" eaLnBrk="1" latinLnBrk="0" hangingPunct="1">
              <a:buNone/>
            </a:lvl7pPr>
            <a:lvl8pPr marL="3198096" indent="0" algn="ctr" eaLnBrk="1" latinLnBrk="0" hangingPunct="1">
              <a:buNone/>
            </a:lvl8pPr>
            <a:lvl9pPr marL="3654967" indent="0" algn="ctr" eaLnBrk="1" latinLnBrk="0" hangingPunct="1">
              <a:buNone/>
            </a:lvl9pPr>
            <a:extLst/>
          </a:lstStyle>
          <a:p>
            <a:r>
              <a:rPr kumimoji="0" lang="fr-FR"/>
              <a:t>Cliquez pour ajouter les informations sur l'auteur</a:t>
            </a:r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710" y="4887340"/>
            <a:ext cx="1576515" cy="223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I2132CV\AppData\Local\Microsoft\Windows\Temporary Internet Files\Content.Outlook\RYZVA01U\logo-inno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" y="5603822"/>
            <a:ext cx="1462316" cy="7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85FD5981-4628-48DD-8986-F13C6883004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DIGIT/INNO/Innov’on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2242ADE6-6315-402A-920B-8A557AD2B2D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28/08/2017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0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1"/>
          <p:cNvSpPr>
            <a:spLocks noGrp="1"/>
          </p:cNvSpPr>
          <p:nvPr>
            <p:ph sz="quarter" idx="43"/>
          </p:nvPr>
        </p:nvSpPr>
        <p:spPr>
          <a:xfrm>
            <a:off x="896239" y="3195697"/>
            <a:ext cx="7544121" cy="562073"/>
          </a:xfrm>
          <a:prstGeom prst="rect">
            <a:avLst/>
          </a:prstGeom>
          <a:ln w="19050">
            <a:noFill/>
          </a:ln>
        </p:spPr>
        <p:txBody>
          <a:bodyPr lIns="91374" tIns="45690" rIns="91374" bIns="45690" anchor="ctr"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98" name="Rectangle 11"/>
          <p:cNvSpPr>
            <a:spLocks noGrp="1"/>
          </p:cNvSpPr>
          <p:nvPr>
            <p:ph sz="quarter" idx="42"/>
          </p:nvPr>
        </p:nvSpPr>
        <p:spPr>
          <a:xfrm>
            <a:off x="896239" y="2369545"/>
            <a:ext cx="7544121" cy="562073"/>
          </a:xfrm>
          <a:prstGeom prst="rect">
            <a:avLst/>
          </a:prstGeom>
          <a:ln w="19050">
            <a:noFill/>
          </a:ln>
        </p:spPr>
        <p:txBody>
          <a:bodyPr lIns="91374" tIns="45690" rIns="91374" bIns="45690" anchor="ctr"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100" name="Rectangle 11"/>
          <p:cNvSpPr>
            <a:spLocks noGrp="1"/>
          </p:cNvSpPr>
          <p:nvPr>
            <p:ph sz="quarter" idx="44"/>
          </p:nvPr>
        </p:nvSpPr>
        <p:spPr>
          <a:xfrm>
            <a:off x="896239" y="4050152"/>
            <a:ext cx="7544121" cy="562073"/>
          </a:xfrm>
          <a:prstGeom prst="rect">
            <a:avLst/>
          </a:prstGeom>
          <a:ln w="19050">
            <a:noFill/>
          </a:ln>
        </p:spPr>
        <p:txBody>
          <a:bodyPr lIns="91374" tIns="45690" rIns="91374" bIns="45690" anchor="ctr"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101" name="Rectangle 11"/>
          <p:cNvSpPr>
            <a:spLocks noGrp="1"/>
          </p:cNvSpPr>
          <p:nvPr>
            <p:ph sz="quarter" idx="45"/>
          </p:nvPr>
        </p:nvSpPr>
        <p:spPr>
          <a:xfrm>
            <a:off x="896239" y="4880452"/>
            <a:ext cx="7544121" cy="562073"/>
          </a:xfrm>
          <a:prstGeom prst="rect">
            <a:avLst/>
          </a:prstGeom>
          <a:ln w="19050">
            <a:noFill/>
          </a:ln>
        </p:spPr>
        <p:txBody>
          <a:bodyPr lIns="91374" tIns="45690" rIns="91374" bIns="45690" anchor="ctr"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97" name="Rectangle 11"/>
          <p:cNvSpPr>
            <a:spLocks noGrp="1"/>
          </p:cNvSpPr>
          <p:nvPr>
            <p:ph sz="quarter" idx="15"/>
          </p:nvPr>
        </p:nvSpPr>
        <p:spPr>
          <a:xfrm>
            <a:off x="896239" y="1531623"/>
            <a:ext cx="7544121" cy="562073"/>
          </a:xfrm>
          <a:prstGeom prst="rect">
            <a:avLst/>
          </a:prstGeom>
          <a:ln w="19050">
            <a:solidFill>
              <a:srgbClr val="0066CC"/>
            </a:solidFill>
          </a:ln>
        </p:spPr>
        <p:txBody>
          <a:bodyPr lIns="91374" tIns="45690" rIns="91374" bIns="45690" anchor="ctr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/>
          <a:lstStyle/>
          <a:p>
            <a:fld id="{85FD5981-4628-48DD-8986-F13C68830044}" type="slidenum">
              <a:rPr smtClean="0"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DIGIT/INNO/Innov’on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32656"/>
            <a:ext cx="9144000" cy="609600"/>
          </a:xfrm>
          <a:prstGeom prst="rect">
            <a:avLst/>
          </a:prstGeom>
          <a:solidFill>
            <a:srgbClr val="00B0F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939936"/>
            <a:ext cx="9144000" cy="27432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39" name="Rectangle 6"/>
          <p:cNvSpPr>
            <a:spLocks noGrp="1"/>
          </p:cNvSpPr>
          <p:nvPr>
            <p:ph type="dt" sz="half" idx="10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D8F79F2-A680-48FC-83FD-F0C931034CDC}" type="datetime1">
              <a:rPr lang="fr-FR" smtClean="0">
                <a:solidFill>
                  <a:prstClr val="white"/>
                </a:solidFill>
              </a:rPr>
              <a:pPr/>
              <a:t>28/08/2017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2" name="Picture 2" descr="C:\Users\I2132CV\AppData\Local\Microsoft\Windows\Temporary Internet Files\Content.Outlook\RYZVA01U\logo-innov-bl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space réservé du texte 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35426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>
              <a:defRPr lang="fr-FR" sz="2000" b="0" kern="0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fr-FR" b="1" dirty="0" smtClean="0"/>
              <a:t>Sommaire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6091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496" y="6286500"/>
            <a:ext cx="8928000" cy="324000"/>
          </a:xfrm>
          <a:prstGeom prst="rect">
            <a:avLst/>
          </a:prstGeom>
          <a:solidFill>
            <a:srgbClr val="F7C7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Le 2 décembre 2016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496" y="6286500"/>
            <a:ext cx="8928000" cy="324000"/>
          </a:xfrm>
          <a:prstGeom prst="rect">
            <a:avLst/>
          </a:prstGeom>
          <a:solidFill>
            <a:srgbClr val="F7C7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9 mai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90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" y="6453336"/>
            <a:ext cx="7020272" cy="404664"/>
          </a:xfrm>
          <a:prstGeom prst="rect">
            <a:avLst/>
          </a:prstGeom>
          <a:solidFill>
            <a:srgbClr val="0070C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" y="6407651"/>
            <a:ext cx="6804248" cy="45719"/>
          </a:xfrm>
          <a:prstGeom prst="rect">
            <a:avLst/>
          </a:prstGeom>
          <a:solidFill>
            <a:srgbClr val="00B0F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anchor="ctr"/>
          <a:lstStyle/>
          <a:p>
            <a:pPr algn="ctr" defTabSz="913740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96340" y="5733256"/>
            <a:ext cx="1133475" cy="160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8"/>
          <p:cNvSpPr txBox="1">
            <a:spLocks/>
          </p:cNvSpPr>
          <p:nvPr/>
        </p:nvSpPr>
        <p:spPr>
          <a:xfrm>
            <a:off x="304800" y="381000"/>
            <a:ext cx="8839200" cy="383704"/>
          </a:xfrm>
          <a:prstGeom prst="rect">
            <a:avLst/>
          </a:prstGeom>
          <a:solidFill>
            <a:srgbClr val="00B0F0"/>
          </a:solidFill>
        </p:spPr>
        <p:txBody>
          <a:bodyPr lIns="91374" tIns="45690" rIns="91374" bIns="4569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fr-F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fr-F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fr-F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fr-F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fr-F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fr-F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fr-F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fr-F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3740" fontAlgn="auto">
              <a:spcAft>
                <a:spcPts val="0"/>
              </a:spcAft>
            </a:pPr>
            <a:r>
              <a:rPr kern="0" dirty="0" smtClean="0">
                <a:solidFill>
                  <a:prstClr val="white"/>
                </a:solidFill>
              </a:rPr>
              <a:t>Cliquez pour ajouter un titre</a:t>
            </a:r>
            <a:endParaRPr kern="0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I2132CV\AppData\Local\Microsoft\Windows\Temporary Internet Files\Content.Outlook\RYZVA01U\logo-innov-bl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" y="6453336"/>
            <a:ext cx="743109" cy="4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3"/>
          <p:cNvSpPr>
            <a:spLocks noGrp="1"/>
          </p:cNvSpPr>
          <p:nvPr>
            <p:ph type="sldNum" sz="quarter" idx="4"/>
          </p:nvPr>
        </p:nvSpPr>
        <p:spPr>
          <a:xfrm>
            <a:off x="5453608" y="6505528"/>
            <a:ext cx="990600" cy="304800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sz="1100"/>
            </a:lvl1pPr>
            <a:extLst/>
          </a:lstStyle>
          <a:p>
            <a:pPr defTabSz="913740"/>
            <a:fld id="{85FD5981-4628-48DD-8986-F13C68830044}" type="slidenum">
              <a:rPr lang="fr-FR" smtClean="0">
                <a:solidFill>
                  <a:prstClr val="white"/>
                </a:solidFill>
                <a:cs typeface="Arial" charset="0"/>
              </a:rPr>
              <a:pPr defTabSz="913740"/>
              <a:t>‹N°›</a:t>
            </a:fld>
            <a:endParaRPr lang="fr-FR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" name="Rectangle 34"/>
          <p:cNvSpPr>
            <a:spLocks noGrp="1"/>
          </p:cNvSpPr>
          <p:nvPr>
            <p:ph type="ftr" sz="quarter" idx="3"/>
          </p:nvPr>
        </p:nvSpPr>
        <p:spPr>
          <a:xfrm>
            <a:off x="2444999" y="6508576"/>
            <a:ext cx="2943081" cy="304800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sz="1100"/>
            </a:lvl1pPr>
            <a:extLst/>
          </a:lstStyle>
          <a:p>
            <a:pPr defTabSz="913740"/>
            <a:r>
              <a:rPr lang="fr-FR" smtClean="0">
                <a:solidFill>
                  <a:prstClr val="white"/>
                </a:solidFill>
                <a:cs typeface="Arial" charset="0"/>
              </a:rPr>
              <a:t>DIGIT/INNO/Innov’on</a:t>
            </a:r>
            <a:endParaRPr lang="fr-FR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1" name="Rectangle 6"/>
          <p:cNvSpPr>
            <a:spLocks noGrp="1"/>
          </p:cNvSpPr>
          <p:nvPr>
            <p:ph type="dt" sz="half" idx="2"/>
          </p:nvPr>
        </p:nvSpPr>
        <p:spPr>
          <a:xfrm>
            <a:off x="982679" y="6510980"/>
            <a:ext cx="1371600" cy="302415"/>
          </a:xfrm>
          <a:prstGeom prst="rect">
            <a:avLst/>
          </a:prstGeom>
        </p:spPr>
        <p:txBody>
          <a:bodyPr lIns="91374" tIns="45690" rIns="91374" bIns="45690" anchor="ctr"/>
          <a:lstStyle>
            <a:lvl1pPr algn="ctr">
              <a:defRPr sz="1100">
                <a:solidFill>
                  <a:schemeClr val="bg1"/>
                </a:solidFill>
              </a:defRPr>
            </a:lvl1pPr>
            <a:extLst/>
          </a:lstStyle>
          <a:p>
            <a:pPr defTabSz="913740"/>
            <a:fld id="{DB583110-84DF-4DC7-85B1-FB9B4B36B2A0}" type="datetime1">
              <a:rPr lang="fr-FR" smtClean="0">
                <a:solidFill>
                  <a:prstClr val="white"/>
                </a:solidFill>
                <a:cs typeface="Arial" charset="0"/>
              </a:rPr>
              <a:pPr defTabSz="913740"/>
              <a:t>28/08/2017</a:t>
            </a:fld>
            <a:endParaRPr lang="fr-FR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fr-FR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2pPr>
      <a:lvl3pPr marL="1142178" indent="-228435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3pPr>
      <a:lvl4pPr marL="1599048" indent="-228435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4pPr>
      <a:lvl5pPr marL="2055918" indent="-228435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5pPr>
      <a:lvl6pPr marL="2512789" indent="-228435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69659" indent="-228435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6532" indent="-228435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3404" indent="-228435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687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374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pr.banque-france.fr/lacpr/missions/pole-acpr-fintech-innovation/" TargetMode="External"/><Relationship Id="rId2" Type="http://schemas.openxmlformats.org/officeDocument/2006/relationships/hyperlink" Target="mailto:fintech-innovation@acpr.banque-franc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99288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Juin 2017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11560" y="2132856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FinTech, </a:t>
            </a:r>
            <a:r>
              <a:rPr lang="en-US" dirty="0" err="1" smtClean="0"/>
              <a:t>RegTech</a:t>
            </a:r>
            <a:r>
              <a:rPr lang="en-US" dirty="0" smtClean="0"/>
              <a:t> et </a:t>
            </a:r>
            <a:r>
              <a:rPr lang="en-US" dirty="0" err="1" smtClean="0"/>
              <a:t>SupTech</a:t>
            </a:r>
            <a:r>
              <a:rPr lang="en-US" dirty="0" smtClean="0"/>
              <a:t> </a:t>
            </a:r>
          </a:p>
          <a:p>
            <a:pPr algn="ctr" fontAlgn="auto">
              <a:spcAft>
                <a:spcPts val="0"/>
              </a:spcAft>
            </a:pPr>
            <a:endParaRPr lang="en-US" sz="2600" dirty="0" smtClean="0"/>
          </a:p>
          <a:p>
            <a:pPr algn="ctr" fontAlgn="auto">
              <a:spcAft>
                <a:spcPts val="0"/>
              </a:spcAft>
            </a:pPr>
            <a:r>
              <a:rPr lang="en-US" sz="2600" dirty="0" smtClean="0"/>
              <a:t>La </a:t>
            </a:r>
            <a:r>
              <a:rPr lang="en-US" sz="2600" dirty="0" err="1" smtClean="0"/>
              <a:t>démarche</a:t>
            </a:r>
            <a:r>
              <a:rPr lang="en-US" sz="2600" dirty="0" smtClean="0"/>
              <a:t> de </a:t>
            </a:r>
            <a:r>
              <a:rPr lang="en-US" sz="2600" dirty="0" err="1" smtClean="0"/>
              <a:t>l’ACPR</a:t>
            </a:r>
            <a:r>
              <a:rPr lang="en-US" sz="2600" dirty="0" smtClean="0"/>
              <a:t> et de la BANQUE DE FRANCE </a:t>
            </a:r>
            <a:endParaRPr lang="en-US" sz="2600" dirty="0"/>
          </a:p>
        </p:txBody>
      </p:sp>
      <p:sp>
        <p:nvSpPr>
          <p:cNvPr id="9" name="Sous-titre 4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endParaRPr lang="fr-FR" sz="24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Nathalie Beaudemoulin </a:t>
            </a:r>
          </a:p>
          <a:p>
            <a:pPr algn="ctr">
              <a:spcBef>
                <a:spcPct val="0"/>
              </a:spcBef>
            </a:pPr>
            <a:r>
              <a:rPr lang="fr-FR" sz="2000" b="1" dirty="0" smtClean="0">
                <a:ea typeface="+mj-ea"/>
              </a:rPr>
              <a:t>Coordinatrice du pôle </a:t>
            </a:r>
            <a:r>
              <a:rPr lang="fr-FR" sz="2000" b="1" dirty="0" err="1" smtClean="0">
                <a:ea typeface="+mj-ea"/>
              </a:rPr>
              <a:t>Fintech</a:t>
            </a:r>
            <a:r>
              <a:rPr lang="fr-FR" sz="2000" b="1" dirty="0" smtClean="0">
                <a:ea typeface="+mj-ea"/>
              </a:rPr>
              <a:t> Innovation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 descr="\\intra\profils\D001\G807789\D\Documents\FINTECH\20160811_Logo_Pole_Fint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2902987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143000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Exemple : entrée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relation à distance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biométrie)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 marL="635000" lvl="1" indent="0" algn="just">
              <a:buNone/>
            </a:pPr>
            <a:endParaRPr lang="fr-FR" sz="1600" dirty="0" smtClean="0"/>
          </a:p>
          <a:p>
            <a:pPr marL="635000" lvl="1" indent="0" algn="just">
              <a:buNone/>
            </a:pPr>
            <a:r>
              <a:rPr lang="fr-FR" sz="1400" b="1" dirty="0">
                <a:solidFill>
                  <a:srgbClr val="002060"/>
                </a:solidFill>
              </a:rPr>
              <a:t>E-identification et signature électronique</a:t>
            </a:r>
          </a:p>
          <a:p>
            <a:pPr marL="1276350" lvl="2" indent="-285750" algn="just"/>
            <a:endParaRPr lang="fr-FR" sz="1600" dirty="0" smtClean="0"/>
          </a:p>
          <a:p>
            <a:pPr marL="1276350" lvl="2" indent="-285750" algn="just"/>
            <a:r>
              <a:rPr lang="fr-FR" sz="1400" dirty="0">
                <a:solidFill>
                  <a:srgbClr val="002060"/>
                </a:solidFill>
              </a:rPr>
              <a:t>Dialogue avec les acteurs Tech et les banques / Fintech sur la modernisation du cadre règlementaire de l’identification à distance </a:t>
            </a:r>
          </a:p>
          <a:p>
            <a:pPr marL="1276350" lvl="2" indent="-285750" algn="just"/>
            <a:endParaRPr lang="fr-FR" sz="1400" dirty="0">
              <a:solidFill>
                <a:srgbClr val="002060"/>
              </a:solidFill>
            </a:endParaRPr>
          </a:p>
          <a:p>
            <a:pPr marL="1276350" lvl="2" indent="-285750" algn="just"/>
            <a:r>
              <a:rPr lang="fr-FR" sz="1400" dirty="0">
                <a:solidFill>
                  <a:srgbClr val="002060"/>
                </a:solidFill>
              </a:rPr>
              <a:t>Articulation du règlement </a:t>
            </a:r>
            <a:r>
              <a:rPr lang="fr-FR" sz="1400" dirty="0" err="1">
                <a:solidFill>
                  <a:srgbClr val="002060"/>
                </a:solidFill>
              </a:rPr>
              <a:t>eIDAS</a:t>
            </a:r>
            <a:r>
              <a:rPr lang="fr-FR" sz="1400" dirty="0">
                <a:solidFill>
                  <a:srgbClr val="002060"/>
                </a:solidFill>
              </a:rPr>
              <a:t> avec les travaux règlementaires actuels de transposition de la quatrième directive LCBFT</a:t>
            </a:r>
          </a:p>
          <a:p>
            <a:pPr marL="990600" lvl="2" indent="0" algn="just">
              <a:buNone/>
            </a:pPr>
            <a:endParaRPr lang="fr-FR" sz="1400" dirty="0">
              <a:solidFill>
                <a:srgbClr val="002060"/>
              </a:solidFill>
            </a:endParaRPr>
          </a:p>
          <a:p>
            <a:pPr marL="1276350" lvl="2" indent="-285750" algn="just"/>
            <a:r>
              <a:rPr lang="fr-FR" sz="1400" dirty="0">
                <a:solidFill>
                  <a:srgbClr val="002060"/>
                </a:solidFill>
              </a:rPr>
              <a:t>Articulation avec le règlement UE </a:t>
            </a:r>
            <a:r>
              <a:rPr lang="fr-FR" sz="1400" dirty="0" smtClean="0">
                <a:solidFill>
                  <a:srgbClr val="002060"/>
                </a:solidFill>
              </a:rPr>
              <a:t>protection des données personnell</a:t>
            </a:r>
            <a:r>
              <a:rPr lang="fr-FR" sz="1400" dirty="0">
                <a:solidFill>
                  <a:srgbClr val="002060"/>
                </a:solidFill>
              </a:rPr>
              <a:t>e</a:t>
            </a:r>
            <a:r>
              <a:rPr lang="fr-FR" sz="1400" dirty="0" smtClean="0">
                <a:solidFill>
                  <a:srgbClr val="002060"/>
                </a:solidFill>
              </a:rPr>
              <a:t>s (GDPR) </a:t>
            </a:r>
            <a:r>
              <a:rPr lang="fr-FR" sz="1400" dirty="0">
                <a:solidFill>
                  <a:srgbClr val="002060"/>
                </a:solidFill>
              </a:rPr>
              <a:t>et avec la CNIL 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FFD69-070D-46AA-A7D0-1332D8937284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7"/>
            <a:ext cx="216141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7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792088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Exemple : optimisation du traitement des données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clients 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35000" lvl="1" indent="0" algn="just">
              <a:buNone/>
            </a:pPr>
            <a:r>
              <a:rPr lang="fr-FR" sz="1400" b="1" dirty="0">
                <a:solidFill>
                  <a:srgbClr val="002060"/>
                </a:solidFill>
              </a:rPr>
              <a:t>Optimiser le traitement des données des clients </a:t>
            </a:r>
          </a:p>
          <a:p>
            <a:pPr marL="1631950" lvl="2" algn="just"/>
            <a:endParaRPr lang="fr-FR" sz="1400" dirty="0" smtClean="0">
              <a:solidFill>
                <a:srgbClr val="002060"/>
              </a:solidFill>
            </a:endParaRPr>
          </a:p>
          <a:p>
            <a:pPr marL="1631950" lvl="2" algn="just"/>
            <a:r>
              <a:rPr lang="fr-FR" sz="1400" dirty="0" smtClean="0">
                <a:solidFill>
                  <a:srgbClr val="002060"/>
                </a:solidFill>
              </a:rPr>
              <a:t>Détection </a:t>
            </a:r>
            <a:r>
              <a:rPr lang="fr-FR" sz="1400" dirty="0">
                <a:solidFill>
                  <a:srgbClr val="002060"/>
                </a:solidFill>
              </a:rPr>
              <a:t>des fraudes et ou du </a:t>
            </a:r>
            <a:r>
              <a:rPr lang="fr-FR" sz="1400" dirty="0" smtClean="0">
                <a:solidFill>
                  <a:srgbClr val="002060"/>
                </a:solidFill>
              </a:rPr>
              <a:t>blanchiment, amélioration </a:t>
            </a:r>
            <a:r>
              <a:rPr lang="fr-FR" sz="1400" dirty="0">
                <a:solidFill>
                  <a:srgbClr val="002060"/>
                </a:solidFill>
              </a:rPr>
              <a:t>des méthodes de </a:t>
            </a:r>
            <a:r>
              <a:rPr lang="fr-FR" sz="1400" dirty="0" err="1">
                <a:solidFill>
                  <a:srgbClr val="002060"/>
                </a:solidFill>
              </a:rPr>
              <a:t>scoring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, Optimisation </a:t>
            </a:r>
            <a:r>
              <a:rPr lang="fr-FR" sz="1400" dirty="0">
                <a:solidFill>
                  <a:srgbClr val="002060"/>
                </a:solidFill>
              </a:rPr>
              <a:t>des </a:t>
            </a:r>
            <a:r>
              <a:rPr lang="fr-FR" sz="1400" dirty="0" err="1">
                <a:solidFill>
                  <a:srgbClr val="002060"/>
                </a:solidFill>
              </a:rPr>
              <a:t>reporting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internes/externes, Amélioration </a:t>
            </a:r>
            <a:r>
              <a:rPr lang="fr-FR" sz="1400" dirty="0">
                <a:solidFill>
                  <a:srgbClr val="002060"/>
                </a:solidFill>
              </a:rPr>
              <a:t>des services à la clientèle </a:t>
            </a:r>
            <a:endParaRPr lang="fr-FR" sz="1400" dirty="0" smtClean="0">
              <a:solidFill>
                <a:srgbClr val="002060"/>
              </a:solidFill>
            </a:endParaRPr>
          </a:p>
          <a:p>
            <a:pPr marL="1631950" lvl="2" indent="-285750" algn="just"/>
            <a:endParaRPr lang="fr-FR" sz="1400" i="1" dirty="0">
              <a:solidFill>
                <a:srgbClr val="002060"/>
              </a:solidFill>
            </a:endParaRPr>
          </a:p>
          <a:p>
            <a:pPr marL="1631950" lvl="2" algn="just"/>
            <a:r>
              <a:rPr lang="fr-FR" sz="1400" dirty="0">
                <a:solidFill>
                  <a:srgbClr val="002060"/>
                </a:solidFill>
              </a:rPr>
              <a:t>Points d’attention en matière de protection du consommateur </a:t>
            </a:r>
          </a:p>
          <a:p>
            <a:pPr marL="1631950" lvl="2" indent="-285750" algn="just"/>
            <a:endParaRPr lang="fr-FR" i="1" dirty="0">
              <a:solidFill>
                <a:schemeClr val="tx2"/>
              </a:solidFill>
            </a:endParaRPr>
          </a:p>
          <a:p>
            <a:pPr marL="1631950" lvl="2" algn="just"/>
            <a:r>
              <a:rPr lang="fr-FR" sz="1400" dirty="0">
                <a:solidFill>
                  <a:srgbClr val="002060"/>
                </a:solidFill>
              </a:rPr>
              <a:t>Points d’attention en matière de protection des données personnelles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FFD69-070D-46AA-A7D0-1332D8937284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8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Regtech</a:t>
            </a:r>
            <a:r>
              <a:rPr lang="fr-FR" sz="2000" dirty="0" smtClean="0"/>
              <a:t> : </a:t>
            </a:r>
            <a:r>
              <a:rPr lang="fr-FR" sz="2000" dirty="0"/>
              <a:t>la démarche de l’ACPR et de la BDF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6700" lvl="1" indent="-266700">
              <a:lnSpc>
                <a:spcPct val="80000"/>
              </a:lnSpc>
              <a:buFont typeface="Wingdings" pitchFamily="2" charset="2"/>
              <a:buChar char="q"/>
            </a:pPr>
            <a:r>
              <a:rPr lang="fr-FR" sz="1900" b="1" dirty="0"/>
              <a:t>Points d’attention potentiels </a:t>
            </a:r>
          </a:p>
          <a:p>
            <a:pPr marL="1346200" lvl="3" indent="0">
              <a:buNone/>
            </a:pPr>
            <a:endParaRPr lang="fr-FR" dirty="0" smtClean="0"/>
          </a:p>
          <a:p>
            <a:pPr marL="1689100" lvl="3" indent="-342900"/>
            <a:r>
              <a:rPr lang="fr-FR" dirty="0" smtClean="0"/>
              <a:t>Externalisation</a:t>
            </a:r>
            <a:endParaRPr lang="fr-FR" dirty="0"/>
          </a:p>
          <a:p>
            <a:pPr marL="2044700" lvl="4" indent="-342900"/>
            <a:r>
              <a:rPr lang="fr-FR" dirty="0"/>
              <a:t>responsabilités et contrôles </a:t>
            </a:r>
          </a:p>
          <a:p>
            <a:pPr marL="2044700" lvl="4" indent="-342900"/>
            <a:r>
              <a:rPr lang="fr-FR" dirty="0"/>
              <a:t>continuité d’activité </a:t>
            </a:r>
          </a:p>
          <a:p>
            <a:pPr marL="2044700" lvl="4" indent="-342900"/>
            <a:r>
              <a:rPr lang="fr-FR" dirty="0"/>
              <a:t>Sécurité </a:t>
            </a:r>
          </a:p>
          <a:p>
            <a:pPr marL="1346200" lvl="3" indent="0">
              <a:buNone/>
            </a:pPr>
            <a:r>
              <a:rPr lang="fr-FR" sz="2100" i="1" dirty="0" smtClean="0">
                <a:solidFill>
                  <a:schemeClr val="tx2"/>
                </a:solidFill>
              </a:rPr>
              <a:t>Les règles actuelles s’appliquent </a:t>
            </a:r>
          </a:p>
          <a:p>
            <a:pPr marL="1346200" lvl="3" indent="0">
              <a:buNone/>
            </a:pPr>
            <a:endParaRPr lang="fr-FR" sz="2100" dirty="0" smtClean="0"/>
          </a:p>
          <a:p>
            <a:pPr marL="1689100" lvl="3" indent="-342900"/>
            <a:r>
              <a:rPr lang="fr-FR" sz="2100" dirty="0"/>
              <a:t>	Usage et sécurité des données </a:t>
            </a:r>
            <a:r>
              <a:rPr lang="fr-FR" sz="2100" dirty="0" smtClean="0"/>
              <a:t>personnelles</a:t>
            </a:r>
          </a:p>
          <a:p>
            <a:pPr marL="2044700" lvl="4" indent="-342900"/>
            <a:r>
              <a:rPr lang="fr-FR" dirty="0"/>
              <a:t>Type de données</a:t>
            </a:r>
          </a:p>
          <a:p>
            <a:pPr marL="2044700" lvl="4" indent="-342900"/>
            <a:r>
              <a:rPr lang="fr-FR" dirty="0"/>
              <a:t>Consentement client</a:t>
            </a:r>
          </a:p>
          <a:p>
            <a:pPr marL="2044700" lvl="4" indent="-342900"/>
            <a:r>
              <a:rPr lang="fr-FR" dirty="0" err="1" smtClean="0"/>
              <a:t>Auditabilité</a:t>
            </a:r>
            <a:r>
              <a:rPr lang="fr-FR" dirty="0" smtClean="0"/>
              <a:t> </a:t>
            </a:r>
          </a:p>
          <a:p>
            <a:pPr marL="2044700" lvl="4" indent="-342900"/>
            <a:r>
              <a:rPr lang="fr-FR" dirty="0" smtClean="0"/>
              <a:t>Sécurité </a:t>
            </a:r>
          </a:p>
          <a:p>
            <a:pPr marL="1701800" lvl="4" indent="0">
              <a:buNone/>
            </a:pPr>
            <a:r>
              <a:rPr lang="fr-FR" i="1" dirty="0" smtClean="0">
                <a:solidFill>
                  <a:schemeClr val="tx2"/>
                </a:solidFill>
              </a:rPr>
              <a:t>Le cadre EU évolue (2018) – sanctions accrues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697621" y="3140968"/>
            <a:ext cx="648072" cy="311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990639" y="5432623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1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 </a:t>
            </a:r>
            <a:r>
              <a:rPr lang="fr-FR" sz="2000" dirty="0" err="1" smtClean="0"/>
              <a:t>SupTech</a:t>
            </a:r>
            <a:r>
              <a:rPr lang="fr-FR" sz="2000" dirty="0" smtClean="0"/>
              <a:t>: </a:t>
            </a:r>
            <a:r>
              <a:rPr lang="fr-FR" sz="2000" dirty="0"/>
              <a:t>la démarche de l’ACPR et de la BDF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-266700">
              <a:lnSpc>
                <a:spcPct val="80000"/>
              </a:lnSpc>
              <a:buFont typeface="Wingdings" pitchFamily="2" charset="2"/>
              <a:buChar char="q"/>
            </a:pPr>
            <a:r>
              <a:rPr lang="fr-FR" sz="1900" b="1" dirty="0" smtClean="0"/>
              <a:t>Le positionnement de la </a:t>
            </a:r>
            <a:r>
              <a:rPr lang="fr-FR" sz="1900" b="1" dirty="0"/>
              <a:t>BDF </a:t>
            </a:r>
          </a:p>
          <a:p>
            <a:pPr marL="635000" lvl="1" indent="0" algn="just">
              <a:buNone/>
            </a:pPr>
            <a:endParaRPr lang="fr-FR" sz="1600" dirty="0"/>
          </a:p>
          <a:p>
            <a:endParaRPr lang="fr-FR" dirty="0" smtClean="0"/>
          </a:p>
          <a:p>
            <a:pPr marL="920750" lvl="1" indent="-285750" algn="just"/>
            <a:r>
              <a:rPr lang="fr-FR" sz="1600" dirty="0"/>
              <a:t>Une démarche digitale pour 2020 </a:t>
            </a:r>
          </a:p>
          <a:p>
            <a:pPr marL="920750" lvl="1" indent="-285750" algn="just"/>
            <a:endParaRPr lang="fr-FR" sz="1600" dirty="0"/>
          </a:p>
          <a:p>
            <a:pPr marL="1276350" lvl="2" indent="-285750" algn="just"/>
            <a:r>
              <a:rPr lang="fr-FR" sz="1600" dirty="0" smtClean="0"/>
              <a:t>Améliorer par le digital les modes de travail </a:t>
            </a:r>
          </a:p>
          <a:p>
            <a:pPr marL="1276350" lvl="2" indent="-285750" algn="just"/>
            <a:r>
              <a:rPr lang="fr-FR" sz="1600" dirty="0" smtClean="0"/>
              <a:t>Ouvrir la BDF sur l’extérieur, partager les données</a:t>
            </a:r>
          </a:p>
          <a:p>
            <a:pPr marL="1276350" lvl="2" indent="-285750" algn="just"/>
            <a:r>
              <a:rPr lang="fr-FR" sz="1600" dirty="0" smtClean="0"/>
              <a:t>Simplifier et fluidifier les processus internes et externes</a:t>
            </a:r>
          </a:p>
          <a:p>
            <a:pPr marL="1276350" lvl="2" indent="-285750" algn="just"/>
            <a:r>
              <a:rPr lang="fr-FR" sz="1600" dirty="0" smtClean="0"/>
              <a:t>CDO nouvellement nommé 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1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SupTech</a:t>
            </a:r>
            <a:r>
              <a:rPr lang="fr-FR" sz="2000" dirty="0" smtClean="0"/>
              <a:t> </a:t>
            </a:r>
            <a:r>
              <a:rPr lang="fr-FR" sz="2000" dirty="0"/>
              <a:t>: la démarche de l’ACPR et de la BDF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8072462" cy="4637088"/>
          </a:xfrm>
        </p:spPr>
        <p:txBody>
          <a:bodyPr>
            <a:normAutofit/>
          </a:bodyPr>
          <a:lstStyle/>
          <a:p>
            <a:pPr marL="266700" lvl="1" indent="-266700">
              <a:lnSpc>
                <a:spcPct val="80000"/>
              </a:lnSpc>
              <a:buFont typeface="Wingdings" pitchFamily="2" charset="2"/>
              <a:buChar char="q"/>
            </a:pPr>
            <a:r>
              <a:rPr lang="fr-FR" sz="1900" b="1" dirty="0" smtClean="0"/>
              <a:t>Le </a:t>
            </a:r>
            <a:r>
              <a:rPr lang="fr-FR" sz="1900" b="1" dirty="0"/>
              <a:t>positionnement </a:t>
            </a:r>
            <a:r>
              <a:rPr lang="fr-FR" sz="1900" b="1" dirty="0" smtClean="0"/>
              <a:t>de la BDF </a:t>
            </a:r>
            <a:endParaRPr lang="fr-FR" sz="1900" b="1" dirty="0"/>
          </a:p>
          <a:p>
            <a:pPr marL="635000" lvl="1" indent="0" algn="just">
              <a:buNone/>
            </a:pPr>
            <a:endParaRPr lang="fr-FR" sz="1600" dirty="0"/>
          </a:p>
          <a:p>
            <a:pPr marL="920750" lvl="1" indent="-285750" algn="just"/>
            <a:endParaRPr lang="fr-FR" sz="1600" dirty="0" smtClean="0"/>
          </a:p>
          <a:p>
            <a:pPr marL="920750" lvl="1" indent="-285750" algn="just"/>
            <a:r>
              <a:rPr lang="fr-FR" sz="1600" dirty="0" smtClean="0"/>
              <a:t>Création d’un laboratoire d’expérimentation</a:t>
            </a:r>
          </a:p>
          <a:p>
            <a:pPr marL="1276350" lvl="2" indent="-285750" algn="just"/>
            <a:r>
              <a:rPr lang="fr-FR" sz="1600" dirty="0" smtClean="0"/>
              <a:t>Espace d’échange et de travail avec les acteurs innovants, avec appels à contributions </a:t>
            </a:r>
          </a:p>
          <a:p>
            <a:pPr marL="1276350" lvl="2" indent="-285750" algn="just"/>
            <a:r>
              <a:rPr lang="fr-FR" sz="1600" dirty="0" err="1" smtClean="0"/>
              <a:t>Evaluer</a:t>
            </a:r>
            <a:r>
              <a:rPr lang="fr-FR" sz="1600" dirty="0" smtClean="0"/>
              <a:t> les opportunités/risques des nouvelles technologies; veille stratégique sur l’évolution de nos écosystèmes  </a:t>
            </a:r>
            <a:endParaRPr lang="fr-FR" sz="1600" dirty="0"/>
          </a:p>
          <a:p>
            <a:pPr marL="920750" lvl="1" indent="-285750" algn="just"/>
            <a:endParaRPr lang="fr-FR" sz="1600" dirty="0" smtClean="0"/>
          </a:p>
          <a:p>
            <a:pPr marL="920750" lvl="1" indent="-285750" algn="just"/>
            <a:r>
              <a:rPr lang="fr-FR" sz="1600" dirty="0" smtClean="0"/>
              <a:t>Une démarche concrète d’ores et déjà engagée</a:t>
            </a:r>
            <a:endParaRPr lang="fr-FR" sz="1600" i="1" u="sng" dirty="0" smtClean="0"/>
          </a:p>
          <a:p>
            <a:pPr marL="1276350" lvl="2" indent="-285750" algn="just"/>
            <a:r>
              <a:rPr lang="fr-FR" sz="1600" dirty="0"/>
              <a:t>T</a:t>
            </a:r>
            <a:r>
              <a:rPr lang="fr-FR" sz="1600" dirty="0" smtClean="0"/>
              <a:t>est </a:t>
            </a:r>
            <a:r>
              <a:rPr lang="fr-FR" sz="1600" dirty="0"/>
              <a:t>de la technologie </a:t>
            </a:r>
            <a:r>
              <a:rPr lang="fr-FR" sz="1600" dirty="0" err="1"/>
              <a:t>blockchain</a:t>
            </a:r>
            <a:r>
              <a:rPr lang="fr-FR" sz="1600" dirty="0"/>
              <a:t> sur le registre des </a:t>
            </a:r>
            <a:r>
              <a:rPr lang="fr-FR" sz="1600" dirty="0" smtClean="0"/>
              <a:t>identifiants </a:t>
            </a:r>
            <a:r>
              <a:rPr lang="fr-FR" sz="1600" dirty="0"/>
              <a:t>SEPA, avec une </a:t>
            </a:r>
            <a:r>
              <a:rPr lang="fr-FR" sz="1600" dirty="0" err="1"/>
              <a:t>start</a:t>
            </a:r>
            <a:r>
              <a:rPr lang="fr-FR" sz="1600" dirty="0"/>
              <a:t> up et plusieurs banques de la Place </a:t>
            </a:r>
            <a:r>
              <a:rPr lang="fr-FR" sz="1600" dirty="0" smtClean="0"/>
              <a:t>volontaires </a:t>
            </a:r>
            <a:endParaRPr lang="fr-FR" sz="1600" dirty="0"/>
          </a:p>
          <a:p>
            <a:pPr marL="1276350" lvl="2" indent="-285750" algn="just"/>
            <a:r>
              <a:rPr lang="fr-FR" sz="1600" dirty="0" smtClean="0"/>
              <a:t>Lancement des travaux de préparation de la digitalisation de certains processus (agrément) </a:t>
            </a:r>
          </a:p>
          <a:p>
            <a:pPr marL="1276350" lvl="2" indent="-285750" algn="just"/>
            <a:r>
              <a:rPr lang="fr-FR" sz="1600" dirty="0" smtClean="0"/>
              <a:t>Certainement des appels à projets futurs sur des sujets concernant l’ACPR </a:t>
            </a:r>
            <a:endParaRPr lang="fr-FR" sz="1600" dirty="0"/>
          </a:p>
          <a:p>
            <a:pPr marL="1276350" lvl="2" indent="-285750" algn="just"/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" y="1916832"/>
            <a:ext cx="200478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SupTech</a:t>
            </a:r>
            <a:r>
              <a:rPr lang="fr-FR" sz="2000" dirty="0" smtClean="0"/>
              <a:t> </a:t>
            </a:r>
            <a:r>
              <a:rPr lang="fr-FR" sz="2000" dirty="0"/>
              <a:t>: la démarche de l’ACPR et de la BDF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8072462" cy="463708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endParaRPr lang="fr-FR" sz="1600" dirty="0"/>
          </a:p>
          <a:p>
            <a:pPr marL="920750" lvl="1" indent="-285750" algn="just"/>
            <a:endParaRPr lang="fr-FR" sz="1600" dirty="0" smtClean="0"/>
          </a:p>
          <a:p>
            <a:pPr marL="1276350" lvl="2" indent="-285750" algn="just"/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68760"/>
            <a:ext cx="4896545" cy="4532263"/>
          </a:xfrm>
          <a:prstGeom prst="rect">
            <a:avLst/>
          </a:prstGeom>
        </p:spPr>
      </p:pic>
      <p:sp>
        <p:nvSpPr>
          <p:cNvPr id="7" name="Arrondir un rectangle avec un coin diagonal 6"/>
          <p:cNvSpPr/>
          <p:nvPr/>
        </p:nvSpPr>
        <p:spPr bwMode="auto">
          <a:xfrm>
            <a:off x="2987823" y="5203099"/>
            <a:ext cx="4370900" cy="1008112"/>
          </a:xfrm>
          <a:prstGeom prst="round2DiagRect">
            <a:avLst>
              <a:gd name="adj1" fmla="val 9940"/>
              <a:gd name="adj2" fmla="val 0"/>
            </a:avLst>
          </a:prstGeom>
          <a:ln w="9525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3740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Le LAB en quelques mots :</a:t>
            </a:r>
          </a:p>
          <a:p>
            <a:pPr marL="285750" indent="-285750" defTabSz="91374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1F497D"/>
                </a:solidFill>
              </a:rPr>
              <a:t>Une équipe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resserrée d’animation dédiée</a:t>
            </a:r>
          </a:p>
          <a:p>
            <a:pPr marL="285750" indent="-285750" defTabSz="91374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1F497D"/>
                </a:solidFill>
              </a:rPr>
              <a:t>Une </a:t>
            </a:r>
            <a:r>
              <a:rPr lang="fr-FR" sz="1400" b="1" dirty="0" smtClean="0">
                <a:solidFill>
                  <a:srgbClr val="1F497D"/>
                </a:solidFill>
              </a:rPr>
              <a:t>capacité à mobiliser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en Interne et en externe</a:t>
            </a:r>
          </a:p>
          <a:p>
            <a:pPr marL="285750" indent="-285750" defTabSz="91374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1F497D"/>
                </a:solidFill>
              </a:rPr>
              <a:t>Une </a:t>
            </a:r>
            <a:r>
              <a:rPr lang="fr-FR" sz="1400" b="1" dirty="0">
                <a:solidFill>
                  <a:srgbClr val="1F497D"/>
                </a:solidFill>
              </a:rPr>
              <a:t>gouvernance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ad-hoc et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mobilisée</a:t>
            </a:r>
          </a:p>
          <a:p>
            <a:pPr marL="285750" indent="-285750" defTabSz="91374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1F497D"/>
                </a:solidFill>
              </a:rPr>
              <a:t>Et aussi un lieu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emblématique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du digital à la Banque</a:t>
            </a:r>
            <a:endParaRPr lang="fr-FR" sz="14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524328" y="908720"/>
            <a:ext cx="1699119" cy="5058413"/>
            <a:chOff x="3544033" y="368660"/>
            <a:chExt cx="2055934" cy="6120679"/>
          </a:xfrm>
        </p:grpSpPr>
        <p:sp>
          <p:nvSpPr>
            <p:cNvPr id="9" name="Flèche en arc 8"/>
            <p:cNvSpPr/>
            <p:nvPr/>
          </p:nvSpPr>
          <p:spPr>
            <a:xfrm>
              <a:off x="3991014" y="368660"/>
              <a:ext cx="1608953" cy="160912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8CADAE">
                <a:shade val="80000"/>
                <a:hueOff val="0"/>
                <a:satOff val="0"/>
                <a:lumOff val="0"/>
                <a:alphaOff val="0"/>
              </a:srgbClr>
            </a:solidFill>
            <a:ln w="425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grpSp>
          <p:nvGrpSpPr>
            <p:cNvPr id="10" name="Groupe 9"/>
            <p:cNvGrpSpPr/>
            <p:nvPr/>
          </p:nvGrpSpPr>
          <p:grpSpPr>
            <a:xfrm>
              <a:off x="4346246" y="951348"/>
              <a:ext cx="897886" cy="448645"/>
              <a:chOff x="2222517" y="582688"/>
              <a:chExt cx="897886" cy="4486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222517" y="582688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32" name="Rectangle 31"/>
              <p:cNvSpPr/>
              <p:nvPr/>
            </p:nvSpPr>
            <p:spPr>
              <a:xfrm>
                <a:off x="2222517" y="582688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non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Inspirer</a:t>
                </a:r>
              </a:p>
            </p:txBody>
          </p:sp>
        </p:grpSp>
        <p:sp>
          <p:nvSpPr>
            <p:cNvPr id="11" name="Forme 10"/>
            <p:cNvSpPr/>
            <p:nvPr/>
          </p:nvSpPr>
          <p:spPr>
            <a:xfrm>
              <a:off x="3544033" y="1293494"/>
              <a:ext cx="1608953" cy="160912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8CADAE">
                <a:shade val="80000"/>
                <a:hueOff val="1537"/>
                <a:satOff val="225"/>
                <a:lumOff val="4077"/>
                <a:alphaOff val="0"/>
              </a:srgbClr>
            </a:solidFill>
            <a:ln w="425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grpSp>
          <p:nvGrpSpPr>
            <p:cNvPr id="12" name="Groupe 11"/>
            <p:cNvGrpSpPr/>
            <p:nvPr/>
          </p:nvGrpSpPr>
          <p:grpSpPr>
            <a:xfrm>
              <a:off x="3897453" y="1878019"/>
              <a:ext cx="897886" cy="448645"/>
              <a:chOff x="1773724" y="1509359"/>
              <a:chExt cx="897886" cy="4486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773724" y="1509359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30" name="Rectangle 29"/>
              <p:cNvSpPr/>
              <p:nvPr/>
            </p:nvSpPr>
            <p:spPr>
              <a:xfrm>
                <a:off x="1773724" y="1509359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non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Fédérer</a:t>
                </a:r>
              </a:p>
            </p:txBody>
          </p:sp>
        </p:grpSp>
        <p:sp>
          <p:nvSpPr>
            <p:cNvPr id="13" name="Flèche en arc 12"/>
            <p:cNvSpPr/>
            <p:nvPr/>
          </p:nvSpPr>
          <p:spPr>
            <a:xfrm>
              <a:off x="3991014" y="2221389"/>
              <a:ext cx="1608953" cy="160912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8CADAE">
                <a:shade val="80000"/>
                <a:hueOff val="3074"/>
                <a:satOff val="450"/>
                <a:lumOff val="8154"/>
                <a:alphaOff val="0"/>
              </a:srgbClr>
            </a:solidFill>
            <a:ln w="425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grpSp>
          <p:nvGrpSpPr>
            <p:cNvPr id="14" name="Groupe 13"/>
            <p:cNvGrpSpPr/>
            <p:nvPr/>
          </p:nvGrpSpPr>
          <p:grpSpPr>
            <a:xfrm>
              <a:off x="4346246" y="2804078"/>
              <a:ext cx="897886" cy="448645"/>
              <a:chOff x="2222517" y="2435418"/>
              <a:chExt cx="897886" cy="4486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22517" y="2435418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28" name="Rectangle 27"/>
              <p:cNvSpPr/>
              <p:nvPr/>
            </p:nvSpPr>
            <p:spPr>
              <a:xfrm>
                <a:off x="2222517" y="2435418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non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Expérimenter</a:t>
                </a:r>
              </a:p>
            </p:txBody>
          </p:sp>
        </p:grpSp>
        <p:sp>
          <p:nvSpPr>
            <p:cNvPr id="15" name="Forme 14"/>
            <p:cNvSpPr/>
            <p:nvPr/>
          </p:nvSpPr>
          <p:spPr>
            <a:xfrm>
              <a:off x="3544033" y="3148060"/>
              <a:ext cx="1608953" cy="160912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8CADAE">
                <a:shade val="80000"/>
                <a:hueOff val="4611"/>
                <a:satOff val="675"/>
                <a:lumOff val="12231"/>
                <a:alphaOff val="0"/>
              </a:srgbClr>
            </a:solidFill>
            <a:ln w="425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grpSp>
          <p:nvGrpSpPr>
            <p:cNvPr id="16" name="Groupe 15"/>
            <p:cNvGrpSpPr/>
            <p:nvPr/>
          </p:nvGrpSpPr>
          <p:grpSpPr>
            <a:xfrm>
              <a:off x="3897453" y="3730749"/>
              <a:ext cx="897886" cy="448645"/>
              <a:chOff x="1773724" y="3362089"/>
              <a:chExt cx="897886" cy="44864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3724" y="3362089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26" name="Rectangle 25"/>
              <p:cNvSpPr/>
              <p:nvPr/>
            </p:nvSpPr>
            <p:spPr>
              <a:xfrm>
                <a:off x="1773724" y="3362089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non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Accélérer</a:t>
                </a:r>
              </a:p>
            </p:txBody>
          </p:sp>
        </p:grpSp>
        <p:sp>
          <p:nvSpPr>
            <p:cNvPr id="17" name="Flèche en arc 16"/>
            <p:cNvSpPr/>
            <p:nvPr/>
          </p:nvSpPr>
          <p:spPr>
            <a:xfrm>
              <a:off x="3991014" y="4073507"/>
              <a:ext cx="1608953" cy="160912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8CADAE">
                <a:shade val="80000"/>
                <a:hueOff val="6148"/>
                <a:satOff val="900"/>
                <a:lumOff val="16308"/>
                <a:alphaOff val="0"/>
              </a:srgbClr>
            </a:solidFill>
            <a:ln w="425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grpSp>
          <p:nvGrpSpPr>
            <p:cNvPr id="18" name="Groupe 17"/>
            <p:cNvGrpSpPr/>
            <p:nvPr/>
          </p:nvGrpSpPr>
          <p:grpSpPr>
            <a:xfrm>
              <a:off x="4346246" y="4656196"/>
              <a:ext cx="897886" cy="448645"/>
              <a:chOff x="2222517" y="4287536"/>
              <a:chExt cx="897886" cy="44864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222517" y="4287536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24" name="Rectangle 23"/>
              <p:cNvSpPr/>
              <p:nvPr/>
            </p:nvSpPr>
            <p:spPr>
              <a:xfrm>
                <a:off x="2222517" y="4287536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non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Éclairer</a:t>
                </a:r>
              </a:p>
            </p:txBody>
          </p:sp>
        </p:grpSp>
        <p:sp>
          <p:nvSpPr>
            <p:cNvPr id="19" name="Arc plein 18"/>
            <p:cNvSpPr/>
            <p:nvPr/>
          </p:nvSpPr>
          <p:spPr>
            <a:xfrm>
              <a:off x="3658721" y="5106066"/>
              <a:ext cx="1382293" cy="1383273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8CADAE">
                <a:shade val="80000"/>
                <a:hueOff val="7685"/>
                <a:satOff val="1125"/>
                <a:lumOff val="20385"/>
                <a:alphaOff val="0"/>
              </a:srgbClr>
            </a:solidFill>
            <a:ln w="425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grpSp>
          <p:nvGrpSpPr>
            <p:cNvPr id="20" name="Groupe 19"/>
            <p:cNvGrpSpPr/>
            <p:nvPr/>
          </p:nvGrpSpPr>
          <p:grpSpPr>
            <a:xfrm>
              <a:off x="3897453" y="5582867"/>
              <a:ext cx="897886" cy="448645"/>
              <a:chOff x="1773724" y="5214207"/>
              <a:chExt cx="897886" cy="44864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73724" y="5214207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22" name="Rectangle 21"/>
              <p:cNvSpPr/>
              <p:nvPr/>
            </p:nvSpPr>
            <p:spPr>
              <a:xfrm>
                <a:off x="1773724" y="5214207"/>
                <a:ext cx="897886" cy="4486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non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Valoriser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defTabSz="914395">
              <a:defRPr/>
            </a:pPr>
            <a:fld id="{A60369DB-74C4-4B0F-A6AE-23BB4D7D6A53}" type="slidenum">
              <a:rPr lang="en-US" smtClean="0">
                <a:solidFill>
                  <a:prstClr val="black"/>
                </a:solidFill>
              </a:rPr>
              <a:pPr defTabSz="914395"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SupTech</a:t>
            </a:r>
            <a:r>
              <a:rPr lang="fr-FR" dirty="0" smtClean="0"/>
              <a:t> – Les pistes de réflexion </a:t>
            </a:r>
            <a:endParaRPr lang="fr-FR" dirty="0"/>
          </a:p>
        </p:txBody>
      </p:sp>
      <p:sp>
        <p:nvSpPr>
          <p:cNvPr id="122" name="Arrondir un rectangle avec un coin diagonal 79"/>
          <p:cNvSpPr/>
          <p:nvPr/>
        </p:nvSpPr>
        <p:spPr>
          <a:xfrm>
            <a:off x="2312057" y="1268889"/>
            <a:ext cx="2193474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ysClr val="window" lastClr="FFFFFF">
              <a:lumMod val="95000"/>
            </a:sys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23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184" y="1488625"/>
            <a:ext cx="871566" cy="724458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</p:pic>
      <p:sp>
        <p:nvSpPr>
          <p:cNvPr id="124" name="Arrondir un rectangle avec un coin diagonal 81"/>
          <p:cNvSpPr/>
          <p:nvPr/>
        </p:nvSpPr>
        <p:spPr>
          <a:xfrm>
            <a:off x="5103752" y="1268889"/>
            <a:ext cx="2193474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ysClr val="window" lastClr="FFFFFF">
              <a:lumMod val="95000"/>
            </a:sys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25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672" y="1475023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26" name="Arrondir un rectangle avec un coin diagonal 83"/>
          <p:cNvSpPr/>
          <p:nvPr/>
        </p:nvSpPr>
        <p:spPr>
          <a:xfrm>
            <a:off x="1544323" y="2498694"/>
            <a:ext cx="1962395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F81BD">
              <a:lumMod val="20000"/>
              <a:lumOff val="80000"/>
            </a:srgb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27" name="Picture 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751136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6">
              <a:alphaModFix amt="65000"/>
            </a:blip>
            <a:srcRect/>
            <a:stretch>
              <a:fillRect/>
            </a:stretch>
          </a:blipFill>
          <a:ln w="28575">
            <a:solidFill>
              <a:srgbClr val="EEECE1"/>
            </a:solidFill>
            <a:miter lim="800000"/>
            <a:headEnd/>
            <a:tailEnd/>
          </a:ln>
        </p:spPr>
      </p:pic>
      <p:sp>
        <p:nvSpPr>
          <p:cNvPr id="128" name="Arrondir un rectangle avec un coin diagonal 85"/>
          <p:cNvSpPr/>
          <p:nvPr/>
        </p:nvSpPr>
        <p:spPr>
          <a:xfrm>
            <a:off x="3987063" y="2498694"/>
            <a:ext cx="1962395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F81BD">
              <a:lumMod val="20000"/>
              <a:lumOff val="80000"/>
            </a:srgb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29" name="Picture 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1147" y="2736546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32" name="Arrondir un rectangle avec un coin diagonal 89"/>
          <p:cNvSpPr/>
          <p:nvPr/>
        </p:nvSpPr>
        <p:spPr>
          <a:xfrm>
            <a:off x="1037138" y="3828072"/>
            <a:ext cx="1804431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3" name="Picture 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810" y="4067311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34" name="Arrondir un rectangle avec un coin diagonal 91"/>
          <p:cNvSpPr/>
          <p:nvPr/>
        </p:nvSpPr>
        <p:spPr>
          <a:xfrm>
            <a:off x="6319184" y="2497774"/>
            <a:ext cx="1930914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5" name="Picture 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244" y="2717097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36" name="Arrondir un rectangle avec un coin diagonal 93"/>
          <p:cNvSpPr/>
          <p:nvPr/>
        </p:nvSpPr>
        <p:spPr>
          <a:xfrm>
            <a:off x="3412284" y="3828072"/>
            <a:ext cx="2090281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7" name="Picture 1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7650" y="4047395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38" name="Arrondir un rectangle avec un coin diagonal 95"/>
          <p:cNvSpPr/>
          <p:nvPr/>
        </p:nvSpPr>
        <p:spPr>
          <a:xfrm>
            <a:off x="2024668" y="5057618"/>
            <a:ext cx="2193474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ECE1"/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9" name="Picture 1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886" y="5285398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40" name="Arrondir un rectangle avec un coin diagonal 97"/>
          <p:cNvSpPr/>
          <p:nvPr/>
        </p:nvSpPr>
        <p:spPr>
          <a:xfrm>
            <a:off x="4816363" y="5057618"/>
            <a:ext cx="2193474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ECE1"/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41" name="Picture 1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283" y="5230638"/>
            <a:ext cx="870646" cy="724431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42" name="ZoneTexte 141"/>
          <p:cNvSpPr txBox="1"/>
          <p:nvPr/>
        </p:nvSpPr>
        <p:spPr>
          <a:xfrm>
            <a:off x="2917748" y="1501402"/>
            <a:ext cx="1488081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 err="1">
                <a:solidFill>
                  <a:srgbClr val="0070C0"/>
                </a:solidFill>
                <a:latin typeface="Calibri"/>
              </a:rPr>
              <a:t>Finbox</a:t>
            </a: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: ready-to-use toolkit for financial education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5774995" y="1550180"/>
            <a:ext cx="1439490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Learning in a digital world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1778596" y="2664737"/>
            <a:ext cx="1746511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 err="1">
                <a:solidFill>
                  <a:srgbClr val="0070C0"/>
                </a:solidFill>
                <a:latin typeface="Calibri"/>
              </a:rPr>
              <a:t>Blockchain</a:t>
            </a: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 for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Static data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exchange with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 banks “MADRE” 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4534953" y="2911431"/>
            <a:ext cx="147876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Crypto-currency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1276553" y="4043430"/>
            <a:ext cx="1688139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Machine learning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for regulations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and compliance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6970647" y="2713132"/>
            <a:ext cx="1323613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Data sciences tools for statistics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4089016" y="4027221"/>
            <a:ext cx="1368578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2" b="1" kern="0" dirty="0">
                <a:solidFill>
                  <a:srgbClr val="0070C0"/>
                </a:solidFill>
                <a:latin typeface="Calibri"/>
              </a:rPr>
              <a:t>Machine learning for cash management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2586243" y="5343862"/>
            <a:ext cx="1653413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5" b="1" kern="0" dirty="0" err="1">
                <a:solidFill>
                  <a:srgbClr val="0070C0"/>
                </a:solidFill>
                <a:latin typeface="Calibri"/>
              </a:rPr>
              <a:t>Blockchain</a:t>
            </a:r>
            <a:r>
              <a:rPr lang="en-US" sz="1385" b="1" kern="0" dirty="0">
                <a:solidFill>
                  <a:srgbClr val="0070C0"/>
                </a:solidFill>
                <a:latin typeface="Calibri"/>
              </a:rPr>
              <a:t> for </a:t>
            </a:r>
            <a:r>
              <a:rPr lang="fr-FR" sz="1385" b="1" kern="0" dirty="0" err="1">
                <a:solidFill>
                  <a:srgbClr val="0070C0"/>
                </a:solidFill>
                <a:latin typeface="Calibri"/>
              </a:rPr>
              <a:t>settlement</a:t>
            </a:r>
            <a:r>
              <a:rPr lang="fr-FR" sz="1385" b="1" kern="0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1385" b="1" kern="0" dirty="0" err="1">
                <a:solidFill>
                  <a:srgbClr val="0070C0"/>
                </a:solidFill>
                <a:latin typeface="Calibri"/>
              </a:rPr>
              <a:t>systems</a:t>
            </a:r>
            <a:endParaRPr lang="en-US" sz="1385" b="1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5424260" y="5343862"/>
            <a:ext cx="1585580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5" b="1" kern="0" dirty="0">
                <a:solidFill>
                  <a:srgbClr val="0070C0"/>
                </a:solidFill>
                <a:latin typeface="Calibri"/>
              </a:rPr>
              <a:t>Cloud for innovation</a:t>
            </a:r>
          </a:p>
        </p:txBody>
      </p:sp>
      <p:sp>
        <p:nvSpPr>
          <p:cNvPr id="152" name="Arrondir un rectangle avec un coin diagonal 35"/>
          <p:cNvSpPr/>
          <p:nvPr/>
        </p:nvSpPr>
        <p:spPr>
          <a:xfrm>
            <a:off x="5942537" y="3827814"/>
            <a:ext cx="2351723" cy="11630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BACC6">
              <a:lumMod val="20000"/>
              <a:lumOff val="80000"/>
            </a:srgbClr>
          </a:solidFill>
          <a:ln w="127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30462" tIns="33231" rIns="265846" bIns="33231" anchor="ctr"/>
          <a:lstStyle/>
          <a:p>
            <a:pPr marL="167058" algn="r" defTabSz="844083" eaLnBrk="0" hangingPunct="0">
              <a:spcBef>
                <a:spcPts val="554"/>
              </a:spcBef>
              <a:buClr>
                <a:srgbClr val="00477F"/>
              </a:buClr>
              <a:defRPr/>
            </a:pPr>
            <a:endParaRPr kumimoji="1" lang="en-US" sz="1015" b="1" kern="0" dirty="0">
              <a:solidFill>
                <a:srgbClr val="4F81B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53" name="Picture 1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902" y="4047137"/>
            <a:ext cx="870646" cy="744347"/>
          </a:xfrm>
          <a:prstGeom prst="round2DiagRect">
            <a:avLst>
              <a:gd name="adj1" fmla="val 48194"/>
              <a:gd name="adj2" fmla="val 0"/>
            </a:avLst>
          </a:prstGeom>
          <a:noFill/>
          <a:ln w="28575">
            <a:solidFill>
              <a:sysClr val="window" lastClr="FFFFFF">
                <a:lumMod val="85000"/>
              </a:sysClr>
            </a:solidFill>
            <a:miter lim="800000"/>
            <a:headEnd/>
            <a:tailEnd/>
          </a:ln>
        </p:spPr>
      </p:pic>
      <p:sp>
        <p:nvSpPr>
          <p:cNvPr id="154" name="ZoneTexte 153"/>
          <p:cNvSpPr txBox="1"/>
          <p:nvPr/>
        </p:nvSpPr>
        <p:spPr>
          <a:xfrm>
            <a:off x="6543761" y="4075161"/>
            <a:ext cx="16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70C0"/>
                </a:solidFill>
                <a:latin typeface="Calibri"/>
              </a:rPr>
              <a:t>Machine learning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70C0"/>
                </a:solidFill>
                <a:latin typeface="Calibri"/>
              </a:rPr>
              <a:t>for economic forecast </a:t>
            </a:r>
          </a:p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70C0"/>
                </a:solidFill>
                <a:latin typeface="Calibri"/>
              </a:rPr>
              <a:t>&amp; economic conditions</a:t>
            </a:r>
          </a:p>
        </p:txBody>
      </p:sp>
    </p:spTree>
    <p:extLst>
      <p:ext uri="{BB962C8B-B14F-4D97-AF65-F5344CB8AC3E}">
        <p14:creationId xmlns:p14="http://schemas.microsoft.com/office/powerpoint/2010/main" val="19626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4"/>
            <a:ext cx="7676926" cy="785818"/>
          </a:xfrm>
        </p:spPr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Blockchain</a:t>
            </a:r>
            <a:r>
              <a:rPr lang="fr-FR" dirty="0" smtClean="0"/>
              <a:t> : outil de la </a:t>
            </a:r>
            <a:r>
              <a:rPr lang="fr-FR" dirty="0" err="1" smtClean="0"/>
              <a:t>Suptech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534987" lvl="1" indent="0">
              <a:buNone/>
            </a:pPr>
            <a:endParaRPr lang="fr-FR" dirty="0" smtClean="0"/>
          </a:p>
          <a:p>
            <a:pPr marL="534987" lvl="1" indent="0"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 bwMode="auto">
          <a:xfrm>
            <a:off x="1187624" y="1643880"/>
            <a:ext cx="3816424" cy="338437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8F4369"/>
              </a:solidFill>
              <a:latin typeface="Arial" charset="0"/>
            </a:endParaRPr>
          </a:p>
        </p:txBody>
      </p:sp>
      <p:cxnSp>
        <p:nvCxnSpPr>
          <p:cNvPr id="6" name="Connecteur droit 5"/>
          <p:cNvCxnSpPr>
            <a:stCxn id="4" idx="0"/>
            <a:endCxn id="4" idx="4"/>
          </p:cNvCxnSpPr>
          <p:nvPr/>
        </p:nvCxnSpPr>
        <p:spPr bwMode="auto">
          <a:xfrm>
            <a:off x="3095836" y="1643880"/>
            <a:ext cx="0" cy="338437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4" idx="2"/>
            <a:endCxn id="4" idx="6"/>
          </p:cNvCxnSpPr>
          <p:nvPr/>
        </p:nvCxnSpPr>
        <p:spPr bwMode="auto">
          <a:xfrm>
            <a:off x="1187624" y="3336068"/>
            <a:ext cx="3816424" cy="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4" idx="1"/>
            <a:endCxn id="4" idx="5"/>
          </p:cNvCxnSpPr>
          <p:nvPr/>
        </p:nvCxnSpPr>
        <p:spPr bwMode="auto">
          <a:xfrm>
            <a:off x="1746526" y="2139510"/>
            <a:ext cx="2698620" cy="239311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4" idx="7"/>
            <a:endCxn id="4" idx="3"/>
          </p:cNvCxnSpPr>
          <p:nvPr/>
        </p:nvCxnSpPr>
        <p:spPr bwMode="auto">
          <a:xfrm flipH="1">
            <a:off x="1746526" y="2139510"/>
            <a:ext cx="2698620" cy="239311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 bwMode="auto">
          <a:xfrm>
            <a:off x="4123438" y="1624653"/>
            <a:ext cx="792088" cy="705000"/>
          </a:xfrm>
          <a:prstGeom prst="ellipse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200" dirty="0" smtClean="0">
                <a:solidFill>
                  <a:prstClr val="white"/>
                </a:solidFill>
                <a:latin typeface="Arial" charset="0"/>
              </a:rPr>
              <a:t>S</a:t>
            </a:r>
          </a:p>
        </p:txBody>
      </p:sp>
      <p:sp>
        <p:nvSpPr>
          <p:cNvPr id="28" name="Ellipse 27"/>
          <p:cNvSpPr/>
          <p:nvPr/>
        </p:nvSpPr>
        <p:spPr bwMode="auto">
          <a:xfrm>
            <a:off x="2788314" y="4761213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2788314" y="1237566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  <a:endParaRPr lang="fr-FR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4211960" y="4265583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</a:p>
        </p:txBody>
      </p:sp>
      <p:sp>
        <p:nvSpPr>
          <p:cNvPr id="32" name="Ellipse 31"/>
          <p:cNvSpPr/>
          <p:nvPr/>
        </p:nvSpPr>
        <p:spPr bwMode="auto">
          <a:xfrm>
            <a:off x="4788024" y="3018214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</a:p>
        </p:txBody>
      </p:sp>
      <p:sp>
        <p:nvSpPr>
          <p:cNvPr id="33" name="Ellipse 32"/>
          <p:cNvSpPr/>
          <p:nvPr/>
        </p:nvSpPr>
        <p:spPr bwMode="auto">
          <a:xfrm>
            <a:off x="880102" y="3018214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</a:p>
        </p:txBody>
      </p:sp>
      <p:sp>
        <p:nvSpPr>
          <p:cNvPr id="34" name="Ellipse 33"/>
          <p:cNvSpPr/>
          <p:nvPr/>
        </p:nvSpPr>
        <p:spPr bwMode="auto">
          <a:xfrm>
            <a:off x="1331640" y="1741822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</a:p>
        </p:txBody>
      </p:sp>
      <p:sp>
        <p:nvSpPr>
          <p:cNvPr id="35" name="Ellipse 34"/>
          <p:cNvSpPr/>
          <p:nvPr/>
        </p:nvSpPr>
        <p:spPr bwMode="auto">
          <a:xfrm>
            <a:off x="1331640" y="4365104"/>
            <a:ext cx="615044" cy="534086"/>
          </a:xfrm>
          <a:prstGeom prst="ellips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Arial" charset="0"/>
              </a:rPr>
              <a:t>B</a:t>
            </a: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5652120" y="1052737"/>
            <a:ext cx="2808312" cy="42425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Arial" charset="0"/>
              </a:rPr>
              <a:t>Le superviseur : un </a:t>
            </a:r>
            <a:r>
              <a:rPr lang="fr-FR" sz="1400" dirty="0" smtClean="0">
                <a:solidFill>
                  <a:srgbClr val="002060"/>
                </a:solidFill>
                <a:latin typeface="Arial" charset="0"/>
              </a:rPr>
              <a:t>nœud </a:t>
            </a:r>
            <a:r>
              <a:rPr lang="fr-FR" sz="1400" dirty="0">
                <a:solidFill>
                  <a:srgbClr val="002060"/>
                </a:solidFill>
                <a:latin typeface="Arial" charset="0"/>
              </a:rPr>
              <a:t>dans une blockchain ? </a:t>
            </a:r>
          </a:p>
          <a:p>
            <a:endParaRPr lang="fr-FR" sz="1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002060"/>
                </a:solidFill>
                <a:latin typeface="Arial" charset="0"/>
              </a:rPr>
              <a:t>accès </a:t>
            </a:r>
            <a:r>
              <a:rPr lang="fr-FR" sz="1400" dirty="0">
                <a:solidFill>
                  <a:srgbClr val="002060"/>
                </a:solidFill>
                <a:latin typeface="Arial" charset="0"/>
              </a:rPr>
              <a:t>en temps réel </a:t>
            </a:r>
            <a:endParaRPr lang="fr-FR" sz="1400" dirty="0" smtClean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002060"/>
                </a:solidFill>
                <a:latin typeface="Arial" charset="0"/>
              </a:rPr>
              <a:t>économies </a:t>
            </a:r>
            <a:r>
              <a:rPr lang="fr-FR" sz="1400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fr-FR" sz="1400" dirty="0" err="1" smtClean="0">
                <a:solidFill>
                  <a:srgbClr val="002060"/>
                </a:solidFill>
                <a:latin typeface="Arial" charset="0"/>
              </a:rPr>
              <a:t>reporting</a:t>
            </a:r>
            <a:endParaRPr lang="fr-FR" sz="1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002060"/>
                </a:solidFill>
                <a:latin typeface="Arial" charset="0"/>
              </a:rPr>
              <a:t> fiabilité </a:t>
            </a:r>
            <a:r>
              <a:rPr lang="fr-FR" sz="1400" dirty="0">
                <a:solidFill>
                  <a:srgbClr val="002060"/>
                </a:solidFill>
                <a:latin typeface="Arial" charset="0"/>
              </a:rPr>
              <a:t>des informations </a:t>
            </a:r>
          </a:p>
          <a:p>
            <a:endParaRPr lang="fr-FR" sz="1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002060"/>
                </a:solidFill>
                <a:latin typeface="Arial" charset="0"/>
              </a:rPr>
              <a:t>Quels </a:t>
            </a:r>
            <a:r>
              <a:rPr lang="fr-FR" sz="1400" dirty="0">
                <a:solidFill>
                  <a:srgbClr val="002060"/>
                </a:solidFill>
                <a:latin typeface="Arial" charset="0"/>
              </a:rPr>
              <a:t>droits d’accès </a:t>
            </a:r>
            <a:r>
              <a:rPr lang="fr-FR" sz="1400" dirty="0" smtClean="0">
                <a:solidFill>
                  <a:srgbClr val="002060"/>
                </a:solidFill>
                <a:latin typeface="Arial" charset="0"/>
              </a:rPr>
              <a:t>?</a:t>
            </a:r>
          </a:p>
          <a:p>
            <a:endParaRPr lang="fr-FR" sz="1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Arial" charset="0"/>
              </a:rPr>
              <a:t>Nœud en mode lecture ou avec des permissions supplémentaires ?</a:t>
            </a:r>
          </a:p>
          <a:p>
            <a:endParaRPr lang="fr-FR" sz="1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Arial" charset="0"/>
              </a:rPr>
              <a:t>Quels impacts sur la supervision ?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55576" y="5733255"/>
            <a:ext cx="4647492" cy="45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200" b="1" i="1" dirty="0" smtClean="0">
                <a:solidFill>
                  <a:srgbClr val="002060"/>
                </a:solidFill>
                <a:latin typeface="Arial" charset="0"/>
              </a:rPr>
              <a:t>Source: BBVA </a:t>
            </a:r>
            <a:r>
              <a:rPr lang="fr-FR" sz="1200" b="1" i="1" dirty="0" err="1" smtClean="0">
                <a:solidFill>
                  <a:srgbClr val="002060"/>
                </a:solidFill>
                <a:latin typeface="Arial" charset="0"/>
              </a:rPr>
              <a:t>Research</a:t>
            </a:r>
            <a:r>
              <a:rPr lang="fr-FR" sz="1200" b="1" i="1" dirty="0" smtClean="0">
                <a:solidFill>
                  <a:srgbClr val="002060"/>
                </a:solidFill>
                <a:latin typeface="Arial" charset="0"/>
              </a:rPr>
              <a:t> - </a:t>
            </a:r>
            <a:r>
              <a:rPr lang="fr-FR" sz="1200" b="1" i="1" dirty="0" err="1" smtClean="0">
                <a:solidFill>
                  <a:srgbClr val="002060"/>
                </a:solidFill>
                <a:latin typeface="Arial" charset="0"/>
              </a:rPr>
              <a:t>working</a:t>
            </a:r>
            <a:r>
              <a:rPr lang="fr-FR" sz="1200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fr-FR" sz="1200" b="1" i="1" dirty="0" err="1" smtClean="0">
                <a:solidFill>
                  <a:srgbClr val="002060"/>
                </a:solidFill>
                <a:latin typeface="Arial" charset="0"/>
              </a:rPr>
              <a:t>paper</a:t>
            </a:r>
            <a:r>
              <a:rPr lang="fr-FR" sz="1200" b="1" i="1" dirty="0" smtClean="0">
                <a:solidFill>
                  <a:srgbClr val="002060"/>
                </a:solidFill>
                <a:latin typeface="Arial" charset="0"/>
              </a:rPr>
              <a:t>  - Décembre 2016 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 Pôle </a:t>
            </a:r>
            <a:r>
              <a:rPr lang="fr-FR" sz="2400" dirty="0" err="1" smtClean="0"/>
              <a:t>FinTech</a:t>
            </a:r>
            <a:r>
              <a:rPr lang="fr-FR" sz="2400" dirty="0" smtClean="0"/>
              <a:t> Innovation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5544616"/>
          </a:xfrm>
        </p:spPr>
        <p:txBody>
          <a:bodyPr>
            <a:normAutofit/>
          </a:bodyPr>
          <a:lstStyle/>
          <a:p>
            <a:pPr marL="903287" lvl="2" indent="0" algn="just">
              <a:buNone/>
            </a:pP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 smtClean="0"/>
              <a:t>Une adresse mail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u="sng" dirty="0" smtClean="0">
                <a:hlinkClick r:id="rId2"/>
              </a:rPr>
              <a:t>fintech-innovation@acpr.banque-france.fr</a:t>
            </a:r>
            <a:r>
              <a:rPr lang="fr-FR" sz="2000" dirty="0"/>
              <a:t> </a:t>
            </a:r>
            <a:r>
              <a:rPr lang="fr-FR" dirty="0"/>
              <a:t> 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2000" dirty="0"/>
              <a:t>Des pages internet dédiées sur le site internet de l’ACPR </a:t>
            </a:r>
            <a:endParaRPr lang="fr-FR" sz="2000" dirty="0" smtClean="0"/>
          </a:p>
          <a:p>
            <a:pPr marL="0" indent="0" algn="just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u="sng" dirty="0">
                <a:hlinkClick r:id="rId3"/>
              </a:rPr>
              <a:t>https://acpr.banque-france.fr/lacpr/missions/pole-acpr-fintech-innovation/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sz="20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168352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1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332"/>
            <a:ext cx="8028384" cy="792088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Fintech et Innovation : la démarche d’ouverture de l’ACPR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59"/>
          </a:xfrm>
        </p:spPr>
        <p:txBody>
          <a:bodyPr>
            <a:normAutofit/>
          </a:bodyPr>
          <a:lstStyle/>
          <a:p>
            <a:pPr algn="just"/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Lancement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Pôle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Fintech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Innovation : 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1er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juin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2016</a:t>
            </a:r>
          </a:p>
          <a:p>
            <a:pPr marL="0" indent="0" algn="just">
              <a:buNone/>
            </a:pPr>
            <a:endParaRPr lang="en-GB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Coordination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renforcée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avec </a:t>
            </a:r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l’AMF</a:t>
            </a:r>
            <a:endParaRPr lang="en-GB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GB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d’entrée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unique pour les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FinTech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l’ACPR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GB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Fluidifier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l’entrée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règlementation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GB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Mieux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connaître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innovations 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(nouveaux </a:t>
            </a:r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acteurs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acteurs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établis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</a:t>
            </a:r>
            <a:r>
              <a:rPr lang="en-GB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préparer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supervision </a:t>
            </a:r>
            <a:endParaRPr lang="en-GB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FFD69-070D-46AA-A7D0-1332D8937284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026" name="Picture 2" descr="\\intra\profils\D001\G807789\D\Documents\FINTECH\20160811_Logo_Pole_Finte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14600"/>
            <a:ext cx="2994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47864" y="764704"/>
            <a:ext cx="5338936" cy="547260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Forum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FinTech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un dialogue constructif avec les acteurs </a:t>
            </a: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Lancement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 18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juillet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2016</a:t>
            </a: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de 30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professionnels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FinTechs, 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acteurs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établis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acteurs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l’écosystème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français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FinTech/innovation </a:t>
            </a: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l’égide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l’ACPR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l’AMF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présence</a:t>
            </a:r>
            <a:r>
              <a:rPr lang="en-GB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DGT et </a:t>
            </a: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associant</a:t>
            </a:r>
            <a:r>
              <a:rPr lang="en-GB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BDF, la CNIL, </a:t>
            </a: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l’ANSSI</a:t>
            </a:r>
            <a:r>
              <a:rPr lang="en-GB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TRACFIN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Instance de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veille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de dialogue et de propositions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sujets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règlementation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supervision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liés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GB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l’innovation</a:t>
            </a: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366713" algn="just">
              <a:buClr>
                <a:srgbClr val="F7C765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7C765"/>
              </a:buClr>
              <a:buFont typeface="Wingdings" pitchFamily="2" charset="2"/>
              <a:buNone/>
            </a:pP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FFD69-070D-46AA-A7D0-1332D893728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1944216" cy="159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043608" y="2332"/>
            <a:ext cx="802838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24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00" dirty="0"/>
              <a:t>Fintech </a:t>
            </a:r>
            <a:r>
              <a:rPr lang="fr-FR" sz="2000" dirty="0" smtClean="0"/>
              <a:t>et innovation : la démarche d’ouverture </a:t>
            </a:r>
            <a:r>
              <a:rPr lang="fr-FR" sz="2000" dirty="0"/>
              <a:t>de l’ACPR </a:t>
            </a:r>
            <a:endParaRPr lang="fr-FR" sz="2000" b="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3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Fintech</a:t>
            </a:r>
            <a:r>
              <a:rPr lang="fr-FR" sz="2400" dirty="0" smtClean="0"/>
              <a:t> : approche de régulation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729841"/>
            <a:ext cx="7992888" cy="54354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58887" lvl="3" indent="0">
              <a:buNone/>
            </a:pPr>
            <a:endParaRPr lang="fr-FR" sz="1100" b="1" i="1" dirty="0"/>
          </a:p>
          <a:p>
            <a:pPr marL="1258887" lvl="3" indent="0">
              <a:buNone/>
            </a:pPr>
            <a:endParaRPr lang="fr-FR" sz="1100" b="1" i="1" dirty="0"/>
          </a:p>
          <a:p>
            <a:pPr marL="1258887" lvl="3" indent="0">
              <a:buNone/>
            </a:pPr>
            <a:endParaRPr lang="fr-FR" sz="1800" dirty="0" smtClean="0"/>
          </a:p>
          <a:p>
            <a:pPr lvl="2"/>
            <a:endParaRPr lang="fr-FR" sz="1800" dirty="0"/>
          </a:p>
          <a:p>
            <a:pPr lvl="2"/>
            <a:endParaRPr lang="fr-FR" sz="1800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605930" y="3455665"/>
            <a:ext cx="4968552" cy="114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4031940" y="3502149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1" name="Organigramme : Extraire 10"/>
          <p:cNvSpPr/>
          <p:nvPr/>
        </p:nvSpPr>
        <p:spPr>
          <a:xfrm>
            <a:off x="3707904" y="3645024"/>
            <a:ext cx="792088" cy="10081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3648" y="1700808"/>
            <a:ext cx="1440160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r>
              <a:rPr lang="fr-FR" sz="1400" b="1" dirty="0" smtClean="0">
                <a:solidFill>
                  <a:schemeClr val="accent4"/>
                </a:solidFill>
              </a:rPr>
              <a:t>Proportionnalité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Approche par les risques /statuts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Proportionnalité des exigences 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Pragmatisme de la règlementation </a:t>
            </a:r>
          </a:p>
          <a:p>
            <a:pPr algn="ctr"/>
            <a:endParaRPr lang="fr-FR" sz="1200" dirty="0" smtClean="0"/>
          </a:p>
          <a:p>
            <a:pPr algn="ctr"/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5364088" y="1700808"/>
            <a:ext cx="1440160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Sécurité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Fonds et paiements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Données 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LCBFT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Consommateur</a:t>
            </a:r>
          </a:p>
          <a:p>
            <a:pPr algn="ctr"/>
            <a:endParaRPr lang="fr-FR" sz="1200" dirty="0">
              <a:solidFill>
                <a:srgbClr val="C00000"/>
              </a:solidFill>
            </a:endParaRP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 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21" name="Accolade fermante 20"/>
          <p:cNvSpPr/>
          <p:nvPr/>
        </p:nvSpPr>
        <p:spPr>
          <a:xfrm>
            <a:off x="7020272" y="1700808"/>
            <a:ext cx="504056" cy="158417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7884368" y="1700808"/>
            <a:ext cx="936104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r>
              <a:rPr lang="fr-FR" sz="1200" b="1" dirty="0" err="1" smtClean="0">
                <a:solidFill>
                  <a:schemeClr val="accent1"/>
                </a:solidFill>
              </a:rPr>
              <a:t>Equité</a:t>
            </a:r>
            <a:r>
              <a:rPr lang="fr-FR" sz="1200" b="1" dirty="0" smtClean="0">
                <a:solidFill>
                  <a:schemeClr val="accent1"/>
                </a:solidFill>
              </a:rPr>
              <a:t> de traitement Neutralité </a:t>
            </a:r>
          </a:p>
          <a:p>
            <a:pPr algn="ctr"/>
            <a:endParaRPr lang="fr-FR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884368" y="2636912"/>
            <a:ext cx="936104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1"/>
                </a:solidFill>
              </a:rPr>
              <a:t>Respect du cadre UE</a:t>
            </a:r>
          </a:p>
          <a:p>
            <a:pPr algn="ctr"/>
            <a:r>
              <a:rPr lang="fr-FR" sz="1100" b="1" dirty="0">
                <a:solidFill>
                  <a:schemeClr val="accent1"/>
                </a:solidFill>
              </a:rPr>
              <a:t>Passeport </a:t>
            </a:r>
            <a:r>
              <a:rPr lang="fr-FR" sz="1100" b="1" dirty="0" smtClean="0">
                <a:solidFill>
                  <a:schemeClr val="accent1"/>
                </a:solidFill>
              </a:rPr>
              <a:t> </a:t>
            </a:r>
            <a:endParaRPr lang="fr-FR" sz="11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0312" y="4797152"/>
            <a:ext cx="1296144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Participation active aux discussions européennes et internationales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13" name="Connecteur en angle 12"/>
          <p:cNvCxnSpPr/>
          <p:nvPr/>
        </p:nvCxnSpPr>
        <p:spPr>
          <a:xfrm rot="16200000" flipH="1">
            <a:off x="7668915" y="4077642"/>
            <a:ext cx="1078979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100862" cy="785818"/>
          </a:xfrm>
        </p:spPr>
        <p:txBody>
          <a:bodyPr/>
          <a:lstStyle/>
          <a:p>
            <a:r>
              <a:rPr lang="fr-FR" sz="2000" dirty="0" smtClean="0"/>
              <a:t>Bilan du pôle </a:t>
            </a:r>
            <a:r>
              <a:rPr lang="fr-FR" sz="2000" dirty="0"/>
              <a:t>F</a:t>
            </a:r>
            <a:r>
              <a:rPr lang="fr-FR" sz="2000" dirty="0" smtClean="0"/>
              <a:t>intech innovation après 9 mois d’exercice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2" y="1547092"/>
            <a:ext cx="6476518" cy="4114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8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RegTech</a:t>
            </a:r>
            <a:r>
              <a:rPr lang="fr-FR" sz="2400" dirty="0" smtClean="0"/>
              <a:t> : de quoi parle-t-on ?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052736"/>
            <a:ext cx="6624638" cy="48702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0" u="sng" dirty="0" smtClean="0"/>
              <a:t>Compliance cost in the financial sector </a:t>
            </a:r>
          </a:p>
          <a:p>
            <a:pPr marL="0" indent="0" algn="ctr">
              <a:buNone/>
            </a:pPr>
            <a:r>
              <a:rPr lang="en-US" sz="2200" b="0" i="1" dirty="0" smtClean="0"/>
              <a:t>IIF – October 2015- </a:t>
            </a:r>
            <a:r>
              <a:rPr lang="en-US" sz="2200" b="0" i="1" dirty="0" err="1" smtClean="0"/>
              <a:t>RegTech</a:t>
            </a:r>
            <a:r>
              <a:rPr lang="en-US" sz="2200" b="0" i="1" dirty="0" smtClean="0"/>
              <a:t> : exploring solutions for regulatory challenges </a:t>
            </a:r>
          </a:p>
          <a:p>
            <a:pPr marL="0" indent="0">
              <a:buNone/>
            </a:pPr>
            <a:endParaRPr lang="en-US" b="0" dirty="0"/>
          </a:p>
          <a:p>
            <a:pPr marL="0" indent="0" algn="just">
              <a:buNone/>
            </a:pPr>
            <a:r>
              <a:rPr lang="en-US" b="0" i="1" dirty="0" smtClean="0"/>
              <a:t>“</a:t>
            </a:r>
            <a:r>
              <a:rPr lang="en-US" sz="2300" b="0" i="1" dirty="0" smtClean="0"/>
              <a:t>The </a:t>
            </a:r>
            <a:r>
              <a:rPr lang="en-US" sz="2300" b="0" i="1" dirty="0"/>
              <a:t>financial crisis of 2008-09 sparked an unprecedented regulatory response across the globe. International and national regulators have introduced a wide variety of new regulations focusing on virtually all aspects of the financial sector: markets, infrastructure and individual institutions, prudential and conduct supervision, and both micro and systemic </a:t>
            </a:r>
            <a:r>
              <a:rPr lang="en-US" sz="2300" b="0" i="1" dirty="0" smtClean="0"/>
              <a:t>risks. The </a:t>
            </a:r>
            <a:r>
              <a:rPr lang="en-US" sz="2300" b="0" i="1" dirty="0"/>
              <a:t>new reforms have dramatically increased challenges and costs for the financial sector related to compliance, reporting and supervisory </a:t>
            </a:r>
            <a:r>
              <a:rPr lang="en-US" sz="2300" b="0" i="1" dirty="0" smtClean="0"/>
              <a:t>requests”.</a:t>
            </a:r>
          </a:p>
          <a:p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pPr marL="534987" lvl="1" indent="0">
              <a:buNone/>
            </a:pPr>
            <a:r>
              <a:rPr lang="en-US" b="0" dirty="0" smtClean="0"/>
              <a:t>• In a 2014 letter to shareholders, </a:t>
            </a:r>
            <a:r>
              <a:rPr lang="en-US" b="0" u="sng" dirty="0" smtClean="0"/>
              <a:t>JPMorgan Chase </a:t>
            </a:r>
            <a:r>
              <a:rPr lang="en-US" b="0" dirty="0" smtClean="0"/>
              <a:t>said that it added 13,000 employees from  2012-14 to support regulatory, compliance and control efforts, at a </a:t>
            </a:r>
            <a:r>
              <a:rPr lang="en-US" b="1" dirty="0" smtClean="0"/>
              <a:t>cost of $2 </a:t>
            </a:r>
            <a:r>
              <a:rPr lang="en-US" b="0" dirty="0" smtClean="0"/>
              <a:t>billion. In the same years, it spent a combined $600 million on regulatory and control technology.</a:t>
            </a:r>
          </a:p>
          <a:p>
            <a:pPr marL="534987" lvl="1" indent="0">
              <a:buNone/>
            </a:pPr>
            <a:r>
              <a:rPr lang="en-US" b="0" u="sng" dirty="0" smtClean="0"/>
              <a:t>• </a:t>
            </a:r>
            <a:r>
              <a:rPr lang="en-US" sz="2100" u="sng" dirty="0" smtClean="0"/>
              <a:t>Deutsche Bank </a:t>
            </a:r>
            <a:r>
              <a:rPr lang="en-US" sz="2100" dirty="0" smtClean="0"/>
              <a:t>spent an additional €1.3 billion on new regulatory requirements in 2014.</a:t>
            </a:r>
          </a:p>
          <a:p>
            <a:pPr marL="534987" lvl="1" indent="0">
              <a:buNone/>
            </a:pPr>
            <a:r>
              <a:rPr lang="en-US" sz="2100" dirty="0" smtClean="0"/>
              <a:t>• </a:t>
            </a:r>
            <a:r>
              <a:rPr lang="en-US" sz="2100" u="sng" dirty="0" smtClean="0"/>
              <a:t>UBS</a:t>
            </a:r>
            <a:r>
              <a:rPr lang="en-US" sz="2100" dirty="0" smtClean="0"/>
              <a:t> spent $946 million on regulatory demands in 2014, almost half of which was permanent cost.</a:t>
            </a:r>
            <a:endParaRPr lang="en-US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RegTech</a:t>
            </a:r>
            <a:r>
              <a:rPr lang="fr-FR" sz="2400" dirty="0" smtClean="0"/>
              <a:t> : de quoi parle-t-on ?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908720"/>
            <a:ext cx="6624638" cy="5014228"/>
          </a:xfrm>
        </p:spPr>
        <p:txBody>
          <a:bodyPr/>
          <a:lstStyle/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r>
              <a:rPr lang="fr-FR" sz="1600" dirty="0" smtClean="0"/>
              <a:t>Le terme </a:t>
            </a:r>
            <a:r>
              <a:rPr lang="fr-FR" sz="1600" dirty="0" err="1" smtClean="0"/>
              <a:t>RegTech</a:t>
            </a:r>
            <a:r>
              <a:rPr lang="fr-FR" sz="1600" dirty="0" smtClean="0"/>
              <a:t> (pour régulation et technologie) recouvre une nouvelle (enfin pas toujours…) génération d’acteurs ou de solutions qui proposent aux entreprises d’optimiser les fonctions de conformité et de gestion des risques </a:t>
            </a:r>
          </a:p>
          <a:p>
            <a:pPr algn="just"/>
            <a:endParaRPr lang="fr-FR" dirty="0"/>
          </a:p>
          <a:p>
            <a:pPr algn="just"/>
            <a:r>
              <a:rPr lang="fr-FR" sz="1600" dirty="0"/>
              <a:t>Les </a:t>
            </a:r>
            <a:r>
              <a:rPr lang="fr-FR" sz="1600" dirty="0" err="1" smtClean="0"/>
              <a:t>RegTech</a:t>
            </a:r>
            <a:r>
              <a:rPr lang="fr-FR" sz="1600" dirty="0" smtClean="0"/>
              <a:t> </a:t>
            </a:r>
            <a:r>
              <a:rPr lang="fr-FR" sz="1600" dirty="0"/>
              <a:t>s’appuient (en principe) sur des technologies innovantes </a:t>
            </a:r>
            <a:r>
              <a:rPr lang="fr-FR" sz="1600" dirty="0" smtClean="0"/>
              <a:t>pour répondre d’une manière qui serait plus rapide / efficace aux besoins :  </a:t>
            </a:r>
          </a:p>
          <a:p>
            <a:pPr lvl="1" algn="just"/>
            <a:r>
              <a:rPr lang="fr-FR" sz="1400" dirty="0" err="1" smtClean="0"/>
              <a:t>Big</a:t>
            </a:r>
            <a:r>
              <a:rPr lang="fr-FR" sz="1400" dirty="0" smtClean="0"/>
              <a:t> data</a:t>
            </a:r>
          </a:p>
          <a:p>
            <a:pPr lvl="1" algn="just"/>
            <a:r>
              <a:rPr lang="fr-FR" sz="1400" dirty="0" smtClean="0"/>
              <a:t>Intelligence artificielle </a:t>
            </a:r>
            <a:endParaRPr lang="fr-FR" sz="1400" dirty="0"/>
          </a:p>
          <a:p>
            <a:pPr lvl="1" algn="just"/>
            <a:r>
              <a:rPr lang="fr-FR" sz="1400" dirty="0" smtClean="0"/>
              <a:t>Infrastructure de cloud</a:t>
            </a:r>
          </a:p>
          <a:p>
            <a:pPr lvl="1" algn="just"/>
            <a:r>
              <a:rPr lang="fr-FR" sz="1400" dirty="0" err="1" smtClean="0"/>
              <a:t>Blockchain</a:t>
            </a:r>
            <a:r>
              <a:rPr lang="fr-FR" sz="1400" dirty="0" smtClean="0"/>
              <a:t>  </a:t>
            </a:r>
          </a:p>
          <a:p>
            <a:pPr lvl="1" algn="just"/>
            <a:r>
              <a:rPr lang="fr-FR" sz="1400" dirty="0"/>
              <a:t>C</a:t>
            </a:r>
            <a:r>
              <a:rPr lang="fr-FR" sz="1400" dirty="0" smtClean="0"/>
              <a:t>ryptographie</a:t>
            </a:r>
          </a:p>
          <a:p>
            <a:pPr lvl="1" algn="just"/>
            <a:r>
              <a:rPr lang="fr-FR" sz="1400" dirty="0" smtClean="0"/>
              <a:t>Etc…</a:t>
            </a:r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2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RegTech</a:t>
            </a:r>
            <a:r>
              <a:rPr lang="fr-FR" sz="2400" dirty="0" smtClean="0"/>
              <a:t> : de quoi parle-t-on ? </a:t>
            </a:r>
            <a:endParaRPr lang="fr-FR" sz="24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8707"/>
              </p:ext>
            </p:extLst>
          </p:nvPr>
        </p:nvGraphicFramePr>
        <p:xfrm>
          <a:off x="1071538" y="1285860"/>
          <a:ext cx="662463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6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028854" cy="785818"/>
          </a:xfrm>
        </p:spPr>
        <p:txBody>
          <a:bodyPr/>
          <a:lstStyle/>
          <a:p>
            <a:r>
              <a:rPr lang="fr-FR" sz="2400" dirty="0" err="1" smtClean="0"/>
              <a:t>Regtech</a:t>
            </a:r>
            <a:r>
              <a:rPr lang="fr-FR" sz="2400" dirty="0" smtClean="0"/>
              <a:t> et </a:t>
            </a:r>
            <a:r>
              <a:rPr lang="fr-FR" sz="2400" dirty="0" err="1" smtClean="0"/>
              <a:t>SupTech</a:t>
            </a:r>
            <a:r>
              <a:rPr lang="fr-FR" sz="2400" dirty="0" smtClean="0"/>
              <a:t> : la démarche de l’ACPR et de la BDF 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6624638" cy="509546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Plusieurs intérêts </a:t>
            </a:r>
          </a:p>
          <a:p>
            <a:pPr marL="0" indent="0">
              <a:buNone/>
            </a:pPr>
            <a:endParaRPr lang="fr-FR" dirty="0"/>
          </a:p>
          <a:p>
            <a:pPr marL="920750" lvl="1" indent="-285750" algn="just"/>
            <a:r>
              <a:rPr lang="fr-FR" sz="1600" b="0" dirty="0" smtClean="0"/>
              <a:t>Utilisation de techniques et innovations similaires aux </a:t>
            </a:r>
            <a:r>
              <a:rPr lang="fr-FR" sz="1600" b="0" dirty="0" err="1" smtClean="0"/>
              <a:t>finTech</a:t>
            </a:r>
            <a:r>
              <a:rPr lang="fr-FR" sz="1600" b="0" dirty="0" smtClean="0"/>
              <a:t>  et aux outils de digitalisation des acteurs établis  </a:t>
            </a:r>
          </a:p>
          <a:p>
            <a:pPr marL="0" indent="0" algn="just">
              <a:buNone/>
            </a:pPr>
            <a:endParaRPr lang="fr-FR" sz="2000" b="0" dirty="0"/>
          </a:p>
          <a:p>
            <a:pPr marL="920750" lvl="1" indent="-285750" algn="just"/>
            <a:r>
              <a:rPr lang="fr-FR" sz="1600" b="0" dirty="0" smtClean="0"/>
              <a:t>Apport en efficacité règlementaire aux </a:t>
            </a:r>
            <a:r>
              <a:rPr lang="fr-FR" sz="1600" b="0" dirty="0" err="1" smtClean="0"/>
              <a:t>finTech</a:t>
            </a:r>
            <a:r>
              <a:rPr lang="fr-FR" sz="1600" b="0" dirty="0" smtClean="0"/>
              <a:t> et aux acteurs établis </a:t>
            </a:r>
          </a:p>
          <a:p>
            <a:pPr marL="0" indent="0" algn="just">
              <a:buNone/>
            </a:pPr>
            <a:endParaRPr lang="fr-FR" sz="2000" b="0" dirty="0"/>
          </a:p>
          <a:p>
            <a:pPr marL="920750" lvl="1" indent="-285750" algn="just"/>
            <a:r>
              <a:rPr lang="fr-FR" sz="1600" b="0" dirty="0" smtClean="0"/>
              <a:t>Apports pour l’exercice de la fonction de superviseur bancaire ou des missions de banque centrale </a:t>
            </a:r>
            <a:r>
              <a:rPr lang="fr-FR" sz="1600" dirty="0" smtClean="0"/>
              <a:t>: la </a:t>
            </a:r>
            <a:r>
              <a:rPr lang="fr-FR" sz="1600" b="0" dirty="0" err="1" smtClean="0"/>
              <a:t>SupTech</a:t>
            </a:r>
            <a:endParaRPr lang="fr-FR" sz="1600" b="0" dirty="0" smtClean="0"/>
          </a:p>
          <a:p>
            <a:pPr marL="635000" lvl="1" indent="0" algn="just">
              <a:buNone/>
            </a:pPr>
            <a:endParaRPr lang="fr-FR" sz="1600" dirty="0"/>
          </a:p>
          <a:p>
            <a:pPr marL="635000" lvl="1" indent="0" algn="just">
              <a:buNone/>
            </a:pPr>
            <a:endParaRPr lang="fr-FR" sz="1600" b="0" dirty="0" smtClean="0"/>
          </a:p>
          <a:p>
            <a:pPr marL="266700" lvl="1" indent="-266700">
              <a:buFont typeface="Wingdings" pitchFamily="2" charset="2"/>
              <a:buChar char="q"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6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6 - modèle slides innov'on v1.0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 bwMode="auto">
        <a:solidFill>
          <a:srgbClr val="FFC000"/>
        </a:solidFill>
        <a:ln w="0">
          <a:solidFill>
            <a:srgbClr val="FFC000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B29EDB853E343B252A2D7C573AFF7" ma:contentTypeVersion="2" ma:contentTypeDescription="Crée un document." ma:contentTypeScope="" ma:versionID="57d3affe1a298fac38d11d44f5f84a6a">
  <xsd:schema xmlns:xsd="http://www.w3.org/2001/XMLSchema" xmlns:xs="http://www.w3.org/2001/XMLSchema" xmlns:p="http://schemas.microsoft.com/office/2006/metadata/properties" xmlns:ns2="22085feb-75a3-45b1-a2f8-2290bb1c32d2" targetNamespace="http://schemas.microsoft.com/office/2006/metadata/properties" ma:root="true" ma:fieldsID="0b8f0e8d45312c1be958cb2255beedba" ns2:_="">
    <xsd:import namespace="22085feb-75a3-45b1-a2f8-2290bb1c32d2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R_x00e9_un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85feb-75a3-45b1-a2f8-2290bb1c32d2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default="CoCoSI - Support de présentation" ma:description="Type de support" ma:format="Dropdown" ma:internalName="Type_x0020_de_x0020_document">
      <xsd:simpleType>
        <xsd:restriction base="dms:Choice">
          <xsd:enumeration value="CoCoSI - Support de présentation"/>
          <xsd:enumeration value="CoCoSI - Compte-rendu"/>
          <xsd:enumeration value="Document de référence"/>
        </xsd:restriction>
      </xsd:simpleType>
    </xsd:element>
    <xsd:element name="R_x00e9_union" ma:index="9" nillable="true" ma:displayName="Réunion" ma:decimals="0" ma:description="Réunion à laquelle se rapporte le document" ma:internalName="R_x00e9_unio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union xmlns="22085feb-75a3-45b1-a2f8-2290bb1c32d2">19</R_x00e9_union>
    <Type_x0020_de_x0020_document xmlns="22085feb-75a3-45b1-a2f8-2290bb1c32d2">CoCoSI - Support de présentation</Type_x0020_de_x0020_document>
  </documentManagement>
</p:properties>
</file>

<file path=customXml/itemProps1.xml><?xml version="1.0" encoding="utf-8"?>
<ds:datastoreItem xmlns:ds="http://schemas.openxmlformats.org/officeDocument/2006/customXml" ds:itemID="{378F2257-1518-47F1-83E2-9981232B5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95377E-B549-48FF-9C84-0924489BD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85feb-75a3-45b1-a2f8-2290bb1c3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C8F557-7E7B-4150-B162-2F26024E01E4}">
  <ds:schemaRefs>
    <ds:schemaRef ds:uri="22085feb-75a3-45b1-a2f8-2290bb1c32d2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6580</TotalTime>
  <Words>1075</Words>
  <Application>Microsoft Office PowerPoint</Application>
  <PresentationFormat>Affichage à l'écran (4:3)</PresentationFormat>
  <Paragraphs>246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Presentation</vt:lpstr>
      <vt:lpstr>1_Presentation</vt:lpstr>
      <vt:lpstr>2016 - modèle slides innov'on v1.0</vt:lpstr>
      <vt:lpstr>          </vt:lpstr>
      <vt:lpstr>Fintech et Innovation : la démarche d’ouverture de l’ACPR </vt:lpstr>
      <vt:lpstr>Présentation PowerPoint</vt:lpstr>
      <vt:lpstr>Fintech : approche de régulation </vt:lpstr>
      <vt:lpstr>Bilan du pôle Fintech innovation après 9 mois d’exercice</vt:lpstr>
      <vt:lpstr>RegTech : de quoi parle-t-on ? </vt:lpstr>
      <vt:lpstr>RegTech : de quoi parle-t-on ? </vt:lpstr>
      <vt:lpstr>RegTech : de quoi parle-t-on ? </vt:lpstr>
      <vt:lpstr>Regtech et SupTech : la démarche de l’ACPR et de la BDF  </vt:lpstr>
      <vt:lpstr>Exemple : entrée en relation à distance (biométrie) </vt:lpstr>
      <vt:lpstr>Exemple : optimisation du traitement des données clients (big data) </vt:lpstr>
      <vt:lpstr>Regtech : la démarche de l’ACPR et de la BDF </vt:lpstr>
      <vt:lpstr> SupTech: la démarche de l’ACPR et de la BDF </vt:lpstr>
      <vt:lpstr>SupTech : la démarche de l’ACPR et de la BDF </vt:lpstr>
      <vt:lpstr>SupTech : la démarche de l’ACPR et de la BDF </vt:lpstr>
      <vt:lpstr>Présentation PowerPoint</vt:lpstr>
      <vt:lpstr>La Blockchain : outil de la Suptech ? </vt:lpstr>
      <vt:lpstr>Le Pôle FinTech Innovation</vt:lpstr>
    </vt:vector>
  </TitlesOfParts>
  <Company>Banque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COCOSI 19.5.1 : Présentation du pôle ACPR FinTech-Innovation</dc:title>
  <dc:creator>x818682</dc:creator>
  <dc:description>Modèle : Presentation.potx (version 11/2011)</dc:description>
  <cp:lastModifiedBy>Jeannette NGUYEN</cp:lastModifiedBy>
  <cp:revision>690</cp:revision>
  <cp:lastPrinted>2017-03-16T17:12:25Z</cp:lastPrinted>
  <dcterms:created xsi:type="dcterms:W3CDTF">2014-10-22T13:23:26Z</dcterms:created>
  <dcterms:modified xsi:type="dcterms:W3CDTF">2017-08-28T09:50:06Z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0x010100D48B29EDB853E343B252A2D7C573AFF7</vt:lpwstr>
  </property>
</Properties>
</file>