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317" r:id="rId6"/>
    <p:sldId id="270" r:id="rId7"/>
    <p:sldId id="295" r:id="rId8"/>
    <p:sldId id="296" r:id="rId9"/>
    <p:sldId id="297" r:id="rId10"/>
    <p:sldId id="322" r:id="rId11"/>
    <p:sldId id="273" r:id="rId12"/>
    <p:sldId id="262" r:id="rId13"/>
    <p:sldId id="330" r:id="rId14"/>
    <p:sldId id="312" r:id="rId15"/>
    <p:sldId id="306" r:id="rId16"/>
    <p:sldId id="300" r:id="rId17"/>
    <p:sldId id="301" r:id="rId18"/>
    <p:sldId id="321" r:id="rId19"/>
    <p:sldId id="320" r:id="rId20"/>
    <p:sldId id="319" r:id="rId21"/>
    <p:sldId id="323" r:id="rId22"/>
    <p:sldId id="328" r:id="rId23"/>
    <p:sldId id="329" r:id="rId24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4F5D6BC-1043-43BA-B18B-CF758FC66353}">
          <p14:sldIdLst>
            <p14:sldId id="256"/>
            <p14:sldId id="317"/>
            <p14:sldId id="270"/>
            <p14:sldId id="295"/>
            <p14:sldId id="296"/>
            <p14:sldId id="297"/>
            <p14:sldId id="322"/>
            <p14:sldId id="273"/>
            <p14:sldId id="262"/>
            <p14:sldId id="330"/>
            <p14:sldId id="312"/>
            <p14:sldId id="306"/>
            <p14:sldId id="300"/>
            <p14:sldId id="301"/>
            <p14:sldId id="321"/>
            <p14:sldId id="320"/>
            <p14:sldId id="319"/>
            <p14:sldId id="323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T Ségolène (UA 2703)" initials="LS(2" lastIdx="4" clrIdx="0">
    <p:extLst>
      <p:ext uri="{19B8F6BF-5375-455C-9EA6-DF929625EA0E}">
        <p15:presenceInfo xmlns:p15="http://schemas.microsoft.com/office/powerpoint/2012/main" userId="S-1-5-21-932784933-1916278750-2019186543-499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2059A4"/>
    <a:srgbClr val="C3CAFF"/>
    <a:srgbClr val="8FBFFF"/>
    <a:srgbClr val="0570FF"/>
    <a:srgbClr val="4394FF"/>
    <a:srgbClr val="81BAFF"/>
    <a:srgbClr val="8CBFFF"/>
    <a:srgbClr val="539DFF"/>
    <a:srgbClr val="1D7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6346" autoAdjust="0"/>
  </p:normalViewPr>
  <p:slideViewPr>
    <p:cSldViewPr snapToGrid="0">
      <p:cViewPr varScale="1">
        <p:scale>
          <a:sx n="70" d="100"/>
          <a:sy n="70" d="100"/>
        </p:scale>
        <p:origin x="1236" y="54"/>
      </p:cViewPr>
      <p:guideLst>
        <p:guide orient="horz" pos="20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6FB5-A2B2-49C6-9AD1-55B6917CD944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DF4BBD3-25B6-419A-AB91-DE3ACD9C4242}">
      <dgm:prSet phldrT="[Texte]" phldr="1" custT="1"/>
      <dgm:spPr>
        <a:solidFill>
          <a:schemeClr val="accent2"/>
        </a:solidFill>
      </dgm:spPr>
      <dgm:t>
        <a:bodyPr/>
        <a:lstStyle/>
        <a:p>
          <a:endParaRPr lang="fr-FR" sz="2000" dirty="0"/>
        </a:p>
      </dgm:t>
    </dgm:pt>
    <dgm:pt modelId="{98CC9FE9-8325-4543-9BDF-A0D40F4BE211}" type="parTrans" cxnId="{7D1C661D-5452-4A24-A461-D1FDD661C07C}">
      <dgm:prSet/>
      <dgm:spPr/>
      <dgm:t>
        <a:bodyPr/>
        <a:lstStyle/>
        <a:p>
          <a:endParaRPr lang="fr-FR"/>
        </a:p>
      </dgm:t>
    </dgm:pt>
    <dgm:pt modelId="{51E61400-E8A1-4078-B0D1-05769AFE3FC2}" type="sibTrans" cxnId="{7D1C661D-5452-4A24-A461-D1FDD661C07C}">
      <dgm:prSet/>
      <dgm:spPr/>
      <dgm:t>
        <a:bodyPr/>
        <a:lstStyle/>
        <a:p>
          <a:endParaRPr lang="fr-FR"/>
        </a:p>
      </dgm:t>
    </dgm:pt>
    <dgm:pt modelId="{A16B7A32-C1AD-495A-A377-0B9A0A7FEC9F}">
      <dgm:prSet phldrT="[Texte]" phldr="1" custT="1"/>
      <dgm:spPr>
        <a:solidFill>
          <a:schemeClr val="accent3"/>
        </a:solidFill>
      </dgm:spPr>
      <dgm:t>
        <a:bodyPr/>
        <a:lstStyle/>
        <a:p>
          <a:endParaRPr lang="fr-FR" sz="2000" dirty="0"/>
        </a:p>
      </dgm:t>
    </dgm:pt>
    <dgm:pt modelId="{054EB8F3-687D-47C1-A8CA-AA8906B81A64}" type="parTrans" cxnId="{D39E6565-AB8E-4150-9AD1-F0C376D118EA}">
      <dgm:prSet/>
      <dgm:spPr/>
      <dgm:t>
        <a:bodyPr/>
        <a:lstStyle/>
        <a:p>
          <a:endParaRPr lang="fr-FR"/>
        </a:p>
      </dgm:t>
    </dgm:pt>
    <dgm:pt modelId="{D093C8A5-C38E-46B0-A43A-6E4799DBF5B8}" type="sibTrans" cxnId="{D39E6565-AB8E-4150-9AD1-F0C376D118EA}">
      <dgm:prSet/>
      <dgm:spPr/>
      <dgm:t>
        <a:bodyPr/>
        <a:lstStyle/>
        <a:p>
          <a:endParaRPr lang="fr-FR"/>
        </a:p>
      </dgm:t>
    </dgm:pt>
    <dgm:pt modelId="{2580DAD5-E4B5-4293-AB07-A4C506041096}">
      <dgm:prSet phldrT="[Texte]" phldr="1" custT="1"/>
      <dgm:spPr>
        <a:solidFill>
          <a:schemeClr val="accent5"/>
        </a:solidFill>
      </dgm:spPr>
      <dgm:t>
        <a:bodyPr/>
        <a:lstStyle/>
        <a:p>
          <a:endParaRPr lang="fr-FR" sz="2000" dirty="0"/>
        </a:p>
      </dgm:t>
    </dgm:pt>
    <dgm:pt modelId="{3872E00E-B2E4-4A20-9A82-F208316DB251}" type="parTrans" cxnId="{75528107-9022-476D-AE40-85E56DB393F3}">
      <dgm:prSet/>
      <dgm:spPr/>
      <dgm:t>
        <a:bodyPr/>
        <a:lstStyle/>
        <a:p>
          <a:endParaRPr lang="fr-FR"/>
        </a:p>
      </dgm:t>
    </dgm:pt>
    <dgm:pt modelId="{8828E4FD-4B51-4892-8A21-08016202413A}" type="sibTrans" cxnId="{75528107-9022-476D-AE40-85E56DB393F3}">
      <dgm:prSet/>
      <dgm:spPr/>
      <dgm:t>
        <a:bodyPr/>
        <a:lstStyle/>
        <a:p>
          <a:endParaRPr lang="fr-FR"/>
        </a:p>
      </dgm:t>
    </dgm:pt>
    <dgm:pt modelId="{8DF2A84E-9439-4676-B13B-880F92495483}">
      <dgm:prSet phldrT="[Texte]" phldr="1" custT="1"/>
      <dgm:spPr/>
      <dgm:t>
        <a:bodyPr/>
        <a:lstStyle/>
        <a:p>
          <a:endParaRPr lang="fr-FR" sz="2000" dirty="0"/>
        </a:p>
      </dgm:t>
    </dgm:pt>
    <dgm:pt modelId="{7051D416-35AC-401B-833F-A4F8C8DD6EA9}" type="parTrans" cxnId="{49A60ED3-5978-4CAC-A39A-F10C23E6AFF3}">
      <dgm:prSet/>
      <dgm:spPr/>
      <dgm:t>
        <a:bodyPr/>
        <a:lstStyle/>
        <a:p>
          <a:endParaRPr lang="fr-FR"/>
        </a:p>
      </dgm:t>
    </dgm:pt>
    <dgm:pt modelId="{C8218148-B48A-4CD5-B315-EB4E2CA794B6}" type="sibTrans" cxnId="{49A60ED3-5978-4CAC-A39A-F10C23E6AFF3}">
      <dgm:prSet/>
      <dgm:spPr/>
      <dgm:t>
        <a:bodyPr/>
        <a:lstStyle/>
        <a:p>
          <a:endParaRPr lang="fr-FR"/>
        </a:p>
      </dgm:t>
    </dgm:pt>
    <dgm:pt modelId="{435C8848-87CA-47E9-A5F7-99C1EC16E483}">
      <dgm:prSet phldrT="[Texte]" phldr="1" custT="1"/>
      <dgm:spPr>
        <a:solidFill>
          <a:srgbClr val="00B0F0"/>
        </a:solidFill>
      </dgm:spPr>
      <dgm:t>
        <a:bodyPr/>
        <a:lstStyle/>
        <a:p>
          <a:endParaRPr lang="fr-FR" sz="2000" dirty="0"/>
        </a:p>
      </dgm:t>
    </dgm:pt>
    <dgm:pt modelId="{A4708D6C-7804-40ED-AC27-D9D8D2A4430F}" type="parTrans" cxnId="{D75495CB-BD7C-4D1C-A798-9A39418CE5D5}">
      <dgm:prSet/>
      <dgm:spPr/>
      <dgm:t>
        <a:bodyPr/>
        <a:lstStyle/>
        <a:p>
          <a:endParaRPr lang="fr-FR"/>
        </a:p>
      </dgm:t>
    </dgm:pt>
    <dgm:pt modelId="{897A74CA-12E4-4886-9909-D0C39E0E9701}" type="sibTrans" cxnId="{D75495CB-BD7C-4D1C-A798-9A39418CE5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2549E5CF-6BE3-4B25-97C4-0F3526604FDD}" type="pres">
      <dgm:prSet presAssocID="{87306FB5-A2B2-49C6-9AD1-55B6917CD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7F52A-8E56-4217-BBC6-06CF6074755F}" type="pres">
      <dgm:prSet presAssocID="{9DF4BBD3-25B6-419A-AB91-DE3ACD9C42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D05D1-EBAC-45C1-9BC3-97903D6597E1}" type="pres">
      <dgm:prSet presAssocID="{51E61400-E8A1-4078-B0D1-05769AFE3FC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45E2A29-6F89-486D-8E56-8819FCE66F58}" type="pres">
      <dgm:prSet presAssocID="{51E61400-E8A1-4078-B0D1-05769AFE3FC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DDB76BB-D706-4697-96A1-8345580A3E0E}" type="pres">
      <dgm:prSet presAssocID="{A16B7A32-C1AD-495A-A377-0B9A0A7FE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D39A-31F1-4A83-8AD8-96C1812B5FDF}" type="pres">
      <dgm:prSet presAssocID="{D093C8A5-C38E-46B0-A43A-6E4799DBF5B8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A16FD32-ED4C-4555-95E6-E17D53BD0E60}" type="pres">
      <dgm:prSet presAssocID="{D093C8A5-C38E-46B0-A43A-6E4799DBF5B8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524604-84AD-4D96-A7EE-EFC46B76EE8D}" type="pres">
      <dgm:prSet presAssocID="{2580DAD5-E4B5-4293-AB07-A4C506041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0885B-17D0-430C-A851-26B86F60960F}" type="pres">
      <dgm:prSet presAssocID="{8828E4FD-4B51-4892-8A21-08016202413A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2DCAC41-0ABC-4ED1-88F9-CEBAA95A0C0F}" type="pres">
      <dgm:prSet presAssocID="{8828E4FD-4B51-4892-8A21-08016202413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460B5D4-3A36-4CF5-86DB-C1955EA6D52B}" type="pres">
      <dgm:prSet presAssocID="{8DF2A84E-9439-4676-B13B-880F924954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4F65C-FD7E-454B-A435-01046A163639}" type="pres">
      <dgm:prSet presAssocID="{C8218148-B48A-4CD5-B315-EB4E2CA794B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E2292487-6927-48A3-9F9D-64DDE27F4EDD}" type="pres">
      <dgm:prSet presAssocID="{C8218148-B48A-4CD5-B315-EB4E2CA794B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82240D4-C898-4910-84A6-839B8A331502}" type="pres">
      <dgm:prSet presAssocID="{435C8848-87CA-47E9-A5F7-99C1EC16E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1386-0908-4400-80C2-60E7E204102D}" type="pres">
      <dgm:prSet presAssocID="{897A74CA-12E4-4886-9909-D0C39E0E970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A775353-482E-4CE9-B20D-AA3100346260}" type="pres">
      <dgm:prSet presAssocID="{897A74CA-12E4-4886-9909-D0C39E0E970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5528107-9022-476D-AE40-85E56DB393F3}" srcId="{87306FB5-A2B2-49C6-9AD1-55B6917CD944}" destId="{2580DAD5-E4B5-4293-AB07-A4C506041096}" srcOrd="2" destOrd="0" parTransId="{3872E00E-B2E4-4A20-9A82-F208316DB251}" sibTransId="{8828E4FD-4B51-4892-8A21-08016202413A}"/>
    <dgm:cxn modelId="{C4D7B048-BB71-4921-B939-DCA1F97BFDE0}" type="presOf" srcId="{A16B7A32-C1AD-495A-A377-0B9A0A7FEC9F}" destId="{DDDB76BB-D706-4697-96A1-8345580A3E0E}" srcOrd="0" destOrd="0" presId="urn:microsoft.com/office/officeart/2005/8/layout/cycle2"/>
    <dgm:cxn modelId="{F51860A6-8982-48AF-96C9-409F1A2BBE1D}" type="presOf" srcId="{51E61400-E8A1-4078-B0D1-05769AFE3FC2}" destId="{845E2A29-6F89-486D-8E56-8819FCE66F58}" srcOrd="1" destOrd="0" presId="urn:microsoft.com/office/officeart/2005/8/layout/cycle2"/>
    <dgm:cxn modelId="{60F5F165-1165-4592-8A79-674BBE2B70E5}" type="presOf" srcId="{87306FB5-A2B2-49C6-9AD1-55B6917CD944}" destId="{2549E5CF-6BE3-4B25-97C4-0F3526604FDD}" srcOrd="0" destOrd="0" presId="urn:microsoft.com/office/officeart/2005/8/layout/cycle2"/>
    <dgm:cxn modelId="{1518605F-1242-42B5-9396-E69156EC186B}" type="presOf" srcId="{C8218148-B48A-4CD5-B315-EB4E2CA794B6}" destId="{E2292487-6927-48A3-9F9D-64DDE27F4EDD}" srcOrd="1" destOrd="0" presId="urn:microsoft.com/office/officeart/2005/8/layout/cycle2"/>
    <dgm:cxn modelId="{D39E6565-AB8E-4150-9AD1-F0C376D118EA}" srcId="{87306FB5-A2B2-49C6-9AD1-55B6917CD944}" destId="{A16B7A32-C1AD-495A-A377-0B9A0A7FEC9F}" srcOrd="1" destOrd="0" parTransId="{054EB8F3-687D-47C1-A8CA-AA8906B81A64}" sibTransId="{D093C8A5-C38E-46B0-A43A-6E4799DBF5B8}"/>
    <dgm:cxn modelId="{49A60ED3-5978-4CAC-A39A-F10C23E6AFF3}" srcId="{87306FB5-A2B2-49C6-9AD1-55B6917CD944}" destId="{8DF2A84E-9439-4676-B13B-880F92495483}" srcOrd="3" destOrd="0" parTransId="{7051D416-35AC-401B-833F-A4F8C8DD6EA9}" sibTransId="{C8218148-B48A-4CD5-B315-EB4E2CA794B6}"/>
    <dgm:cxn modelId="{F09F3D24-1948-4AC1-A18C-EFF985ECD62E}" type="presOf" srcId="{9DF4BBD3-25B6-419A-AB91-DE3ACD9C4242}" destId="{12C7F52A-8E56-4217-BBC6-06CF6074755F}" srcOrd="0" destOrd="0" presId="urn:microsoft.com/office/officeart/2005/8/layout/cycle2"/>
    <dgm:cxn modelId="{F603A5E7-6B12-4C2E-B642-7E0D841F5EE0}" type="presOf" srcId="{8828E4FD-4B51-4892-8A21-08016202413A}" destId="{EBD0885B-17D0-430C-A851-26B86F60960F}" srcOrd="0" destOrd="0" presId="urn:microsoft.com/office/officeart/2005/8/layout/cycle2"/>
    <dgm:cxn modelId="{A97F1F63-6270-4C4C-B3C6-81CAD8B0236C}" type="presOf" srcId="{897A74CA-12E4-4886-9909-D0C39E0E9701}" destId="{468A1386-0908-4400-80C2-60E7E204102D}" srcOrd="0" destOrd="0" presId="urn:microsoft.com/office/officeart/2005/8/layout/cycle2"/>
    <dgm:cxn modelId="{E0EE0D67-7606-4AC5-A047-F9AC9B3D8910}" type="presOf" srcId="{897A74CA-12E4-4886-9909-D0C39E0E9701}" destId="{3A775353-482E-4CE9-B20D-AA3100346260}" srcOrd="1" destOrd="0" presId="urn:microsoft.com/office/officeart/2005/8/layout/cycle2"/>
    <dgm:cxn modelId="{7D1C661D-5452-4A24-A461-D1FDD661C07C}" srcId="{87306FB5-A2B2-49C6-9AD1-55B6917CD944}" destId="{9DF4BBD3-25B6-419A-AB91-DE3ACD9C4242}" srcOrd="0" destOrd="0" parTransId="{98CC9FE9-8325-4543-9BDF-A0D40F4BE211}" sibTransId="{51E61400-E8A1-4078-B0D1-05769AFE3FC2}"/>
    <dgm:cxn modelId="{6109A5B7-98DF-4CC6-9DE4-7AED1121F5E3}" type="presOf" srcId="{8DF2A84E-9439-4676-B13B-880F92495483}" destId="{7460B5D4-3A36-4CF5-86DB-C1955EA6D52B}" srcOrd="0" destOrd="0" presId="urn:microsoft.com/office/officeart/2005/8/layout/cycle2"/>
    <dgm:cxn modelId="{890F7F6A-DD89-49A1-B4B7-C70F6D786396}" type="presOf" srcId="{C8218148-B48A-4CD5-B315-EB4E2CA794B6}" destId="{16D4F65C-FD7E-454B-A435-01046A163639}" srcOrd="0" destOrd="0" presId="urn:microsoft.com/office/officeart/2005/8/layout/cycle2"/>
    <dgm:cxn modelId="{F248C62D-08D6-4448-AAF4-6B4C1A9C5AC9}" type="presOf" srcId="{D093C8A5-C38E-46B0-A43A-6E4799DBF5B8}" destId="{6A16FD32-ED4C-4555-95E6-E17D53BD0E60}" srcOrd="1" destOrd="0" presId="urn:microsoft.com/office/officeart/2005/8/layout/cycle2"/>
    <dgm:cxn modelId="{BC18C66A-A949-4BFE-820B-0EB9A79E441D}" type="presOf" srcId="{2580DAD5-E4B5-4293-AB07-A4C506041096}" destId="{6F524604-84AD-4D96-A7EE-EFC46B76EE8D}" srcOrd="0" destOrd="0" presId="urn:microsoft.com/office/officeart/2005/8/layout/cycle2"/>
    <dgm:cxn modelId="{D75495CB-BD7C-4D1C-A798-9A39418CE5D5}" srcId="{87306FB5-A2B2-49C6-9AD1-55B6917CD944}" destId="{435C8848-87CA-47E9-A5F7-99C1EC16E483}" srcOrd="4" destOrd="0" parTransId="{A4708D6C-7804-40ED-AC27-D9D8D2A4430F}" sibTransId="{897A74CA-12E4-4886-9909-D0C39E0E9701}"/>
    <dgm:cxn modelId="{09BB5B8E-44F9-4371-B997-1035CB4889D0}" type="presOf" srcId="{51E61400-E8A1-4078-B0D1-05769AFE3FC2}" destId="{FB2D05D1-EBAC-45C1-9BC3-97903D6597E1}" srcOrd="0" destOrd="0" presId="urn:microsoft.com/office/officeart/2005/8/layout/cycle2"/>
    <dgm:cxn modelId="{16C77CDD-D800-4138-88E0-89EC026BCB48}" type="presOf" srcId="{435C8848-87CA-47E9-A5F7-99C1EC16E483}" destId="{382240D4-C898-4910-84A6-839B8A331502}" srcOrd="0" destOrd="0" presId="urn:microsoft.com/office/officeart/2005/8/layout/cycle2"/>
    <dgm:cxn modelId="{82AA26D8-D355-4DF9-B9D7-60DF4FCC3725}" type="presOf" srcId="{8828E4FD-4B51-4892-8A21-08016202413A}" destId="{92DCAC41-0ABC-4ED1-88F9-CEBAA95A0C0F}" srcOrd="1" destOrd="0" presId="urn:microsoft.com/office/officeart/2005/8/layout/cycle2"/>
    <dgm:cxn modelId="{254BB73C-EB7B-4BC1-BB35-CDF9F81E1876}" type="presOf" srcId="{D093C8A5-C38E-46B0-A43A-6E4799DBF5B8}" destId="{1023D39A-31F1-4A83-8AD8-96C1812B5FDF}" srcOrd="0" destOrd="0" presId="urn:microsoft.com/office/officeart/2005/8/layout/cycle2"/>
    <dgm:cxn modelId="{8BC63270-C73D-4A33-AFA5-BE8D3EB1EA0E}" type="presParOf" srcId="{2549E5CF-6BE3-4B25-97C4-0F3526604FDD}" destId="{12C7F52A-8E56-4217-BBC6-06CF6074755F}" srcOrd="0" destOrd="0" presId="urn:microsoft.com/office/officeart/2005/8/layout/cycle2"/>
    <dgm:cxn modelId="{BF2D279C-461A-451C-9A32-658A66DD2C50}" type="presParOf" srcId="{2549E5CF-6BE3-4B25-97C4-0F3526604FDD}" destId="{FB2D05D1-EBAC-45C1-9BC3-97903D6597E1}" srcOrd="1" destOrd="0" presId="urn:microsoft.com/office/officeart/2005/8/layout/cycle2"/>
    <dgm:cxn modelId="{3CE18539-5CC8-4257-8E78-19AD97263672}" type="presParOf" srcId="{FB2D05D1-EBAC-45C1-9BC3-97903D6597E1}" destId="{845E2A29-6F89-486D-8E56-8819FCE66F58}" srcOrd="0" destOrd="0" presId="urn:microsoft.com/office/officeart/2005/8/layout/cycle2"/>
    <dgm:cxn modelId="{D0B63C1B-39D1-4D7A-B891-1CA359F4C91E}" type="presParOf" srcId="{2549E5CF-6BE3-4B25-97C4-0F3526604FDD}" destId="{DDDB76BB-D706-4697-96A1-8345580A3E0E}" srcOrd="2" destOrd="0" presId="urn:microsoft.com/office/officeart/2005/8/layout/cycle2"/>
    <dgm:cxn modelId="{17BCC936-E22A-45D3-AC30-1EFFCCAEA7F8}" type="presParOf" srcId="{2549E5CF-6BE3-4B25-97C4-0F3526604FDD}" destId="{1023D39A-31F1-4A83-8AD8-96C1812B5FDF}" srcOrd="3" destOrd="0" presId="urn:microsoft.com/office/officeart/2005/8/layout/cycle2"/>
    <dgm:cxn modelId="{34221E88-4227-463A-98C2-586B2BC9CB3D}" type="presParOf" srcId="{1023D39A-31F1-4A83-8AD8-96C1812B5FDF}" destId="{6A16FD32-ED4C-4555-95E6-E17D53BD0E60}" srcOrd="0" destOrd="0" presId="urn:microsoft.com/office/officeart/2005/8/layout/cycle2"/>
    <dgm:cxn modelId="{C18D64E6-3E41-44D2-85B1-E52BBEC2D7C4}" type="presParOf" srcId="{2549E5CF-6BE3-4B25-97C4-0F3526604FDD}" destId="{6F524604-84AD-4D96-A7EE-EFC46B76EE8D}" srcOrd="4" destOrd="0" presId="urn:microsoft.com/office/officeart/2005/8/layout/cycle2"/>
    <dgm:cxn modelId="{6B88546D-6A28-4EEE-BB7E-7FD5BA48422E}" type="presParOf" srcId="{2549E5CF-6BE3-4B25-97C4-0F3526604FDD}" destId="{EBD0885B-17D0-430C-A851-26B86F60960F}" srcOrd="5" destOrd="0" presId="urn:microsoft.com/office/officeart/2005/8/layout/cycle2"/>
    <dgm:cxn modelId="{86F83175-5EE2-4752-9E67-384F69C63F86}" type="presParOf" srcId="{EBD0885B-17D0-430C-A851-26B86F60960F}" destId="{92DCAC41-0ABC-4ED1-88F9-CEBAA95A0C0F}" srcOrd="0" destOrd="0" presId="urn:microsoft.com/office/officeart/2005/8/layout/cycle2"/>
    <dgm:cxn modelId="{772ACCC5-13E4-4D65-9B65-83CC4E32401A}" type="presParOf" srcId="{2549E5CF-6BE3-4B25-97C4-0F3526604FDD}" destId="{7460B5D4-3A36-4CF5-86DB-C1955EA6D52B}" srcOrd="6" destOrd="0" presId="urn:microsoft.com/office/officeart/2005/8/layout/cycle2"/>
    <dgm:cxn modelId="{17DBCD57-9E67-4A4C-A82B-BF530013E358}" type="presParOf" srcId="{2549E5CF-6BE3-4B25-97C4-0F3526604FDD}" destId="{16D4F65C-FD7E-454B-A435-01046A163639}" srcOrd="7" destOrd="0" presId="urn:microsoft.com/office/officeart/2005/8/layout/cycle2"/>
    <dgm:cxn modelId="{90CC98A4-C981-49CF-A7E3-649E896D6F02}" type="presParOf" srcId="{16D4F65C-FD7E-454B-A435-01046A163639}" destId="{E2292487-6927-48A3-9F9D-64DDE27F4EDD}" srcOrd="0" destOrd="0" presId="urn:microsoft.com/office/officeart/2005/8/layout/cycle2"/>
    <dgm:cxn modelId="{1528C34C-882D-4600-B27D-7000CA8C2852}" type="presParOf" srcId="{2549E5CF-6BE3-4B25-97C4-0F3526604FDD}" destId="{382240D4-C898-4910-84A6-839B8A331502}" srcOrd="8" destOrd="0" presId="urn:microsoft.com/office/officeart/2005/8/layout/cycle2"/>
    <dgm:cxn modelId="{1E80D24A-4E06-43D1-B571-4C1E6F653484}" type="presParOf" srcId="{2549E5CF-6BE3-4B25-97C4-0F3526604FDD}" destId="{468A1386-0908-4400-80C2-60E7E204102D}" srcOrd="9" destOrd="0" presId="urn:microsoft.com/office/officeart/2005/8/layout/cycle2"/>
    <dgm:cxn modelId="{9DD7D189-7463-4A50-8A2C-A97413661D45}" type="presParOf" srcId="{468A1386-0908-4400-80C2-60E7E204102D}" destId="{3A775353-482E-4CE9-B20D-AA3100346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7F52A-8E56-4217-BBC6-06CF6074755F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614422" y="179995"/>
        <a:ext cx="867155" cy="867155"/>
      </dsp:txXfrm>
    </dsp:sp>
    <dsp:sp modelId="{FB2D05D1-EBAC-45C1-9BC3-97903D6597E1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632045" y="996915"/>
        <a:ext cx="228964" cy="248335"/>
      </dsp:txXfrm>
    </dsp:sp>
    <dsp:sp modelId="{DDDB76BB-D706-4697-96A1-8345580A3E0E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4105844" y="1263576"/>
        <a:ext cx="867155" cy="867155"/>
      </dsp:txXfrm>
    </dsp:sp>
    <dsp:sp modelId="{1023D39A-31F1-4A83-8AD8-96C1812B5FDF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87359"/>
            <a:satOff val="0"/>
            <a:lumOff val="-147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4158126" y="2394156"/>
        <a:ext cx="228964" cy="248335"/>
      </dsp:txXfrm>
    </dsp:sp>
    <dsp:sp modelId="{6F524604-84AD-4D96-A7EE-EFC46B76EE8D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5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536171" y="3016849"/>
        <a:ext cx="867155" cy="867155"/>
      </dsp:txXfrm>
    </dsp:sp>
    <dsp:sp modelId="{EBD0885B-17D0-430C-A851-26B86F60960F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74719"/>
            <a:satOff val="0"/>
            <a:lumOff val="-294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991839" y="3326259"/>
        <a:ext cx="228964" cy="248335"/>
      </dsp:txXfrm>
    </dsp:sp>
    <dsp:sp modelId="{7460B5D4-3A36-4CF5-86DB-C1955EA6D52B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692672" y="3016849"/>
        <a:ext cx="867155" cy="867155"/>
      </dsp:txXfrm>
    </dsp:sp>
    <dsp:sp modelId="{16D4F65C-FD7E-454B-A435-01046A163639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1744954" y="2505090"/>
        <a:ext cx="228964" cy="248335"/>
      </dsp:txXfrm>
    </dsp:sp>
    <dsp:sp modelId="{382240D4-C898-4910-84A6-839B8A33150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00B0F0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122999" y="1263576"/>
        <a:ext cx="867155" cy="867155"/>
      </dsp:txXfrm>
    </dsp:sp>
    <dsp:sp modelId="{468A1386-0908-4400-80C2-60E7E204102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951" y="0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722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951" y="9431722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2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52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9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97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- Add insurance resolution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0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98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27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0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74DAE-AAB1-4623-A947-C513F3A67F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7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691680" y="2036417"/>
            <a:ext cx="5905010" cy="1260000"/>
          </a:xfrm>
        </p:spPr>
        <p:txBody>
          <a:bodyPr>
            <a:noAutofit/>
          </a:bodyPr>
          <a:lstStyle>
            <a:lvl1pPr algn="ctr">
              <a:defRPr sz="3000" b="1" cap="all" baseline="0">
                <a:solidFill>
                  <a:srgbClr val="31429C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5661248"/>
            <a:ext cx="3599284" cy="79208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NOM, 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9158" y="6489248"/>
            <a:ext cx="1584176" cy="2603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b="1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511" y="188641"/>
            <a:ext cx="110097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92000" y="1584000"/>
            <a:ext cx="7020000" cy="4500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 cap="none"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4746" y="4005064"/>
            <a:ext cx="9227606" cy="653165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511" y="188641"/>
            <a:ext cx="110097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205AA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sz="900" dirty="0" smtClean="0">
                <a:solidFill>
                  <a:schemeClr val="tx2"/>
                </a:solidFill>
              </a:rPr>
              <a:t>UNITE COMMUNICATION - 08/2021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205AA7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20" y="-1"/>
            <a:ext cx="799301" cy="11430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1" y="6129554"/>
            <a:ext cx="697105" cy="6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20" y="-1"/>
            <a:ext cx="799301" cy="11430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3" y="6129554"/>
            <a:ext cx="697105" cy="6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 userDrawn="1">
            <p:extLst>
              <p:ext uri="{D42A27DB-BD31-4B8C-83A1-F6EECF244321}">
                <p14:modId xmlns:p14="http://schemas.microsoft.com/office/powerpoint/2010/main" val="1950391629"/>
              </p:ext>
            </p:extLst>
          </p:nvPr>
        </p:nvGraphicFramePr>
        <p:xfrm>
          <a:off x="1524000" y="169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20" y="-1"/>
            <a:ext cx="799301" cy="11430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3" y="6129554"/>
            <a:ext cx="697105" cy="6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40000"/>
            <a:ext cx="3008313" cy="4680000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912" y="1440000"/>
            <a:ext cx="4932000" cy="46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020" y="-1"/>
            <a:ext cx="799301" cy="11430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83" y="6129554"/>
            <a:ext cx="697105" cy="6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Change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Change the styles of the mask text</a:t>
            </a:r>
          </a:p>
          <a:p>
            <a:pPr lvl="1"/>
            <a:r>
              <a:rPr lang="fr-FR" dirty="0" smtClean="0"/>
              <a:t>Second level</a:t>
            </a:r>
          </a:p>
          <a:p>
            <a:pPr lvl="2"/>
            <a:r>
              <a:rPr lang="fr-FR" dirty="0" smtClean="0"/>
              <a:t>Third level</a:t>
            </a:r>
          </a:p>
          <a:p>
            <a:pPr lvl="3"/>
            <a:r>
              <a:rPr lang="fr-FR" dirty="0" smtClean="0"/>
              <a:t>Fourth level</a:t>
            </a:r>
          </a:p>
          <a:p>
            <a:pPr lvl="4"/>
            <a:r>
              <a:rPr lang="fr-FR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2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rgbClr val="205AA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05AA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ngsupervision.europa.eu/ecb/pub/pdf/ssm.listofsupervisedentities202102.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pr.banque-france.fr/sites/default/files/medias/documents/rapport_chiffres_2019_vf-acpr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pr.banque-france.fr/sites/default/files/medias/documents/acpr_rapport_annuel_2020.pdf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pr.banque-france.fr/sites/default/files/medias/documents/acpr_rapport_annuel_2020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utorit-de-contr-le-prudentiel" TargetMode="External"/><Relationship Id="rId3" Type="http://schemas.openxmlformats.org/officeDocument/2006/relationships/image" Target="../media/image29.jp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witter.com/ACPR_actu" TargetMode="External"/><Relationship Id="rId11" Type="http://schemas.openxmlformats.org/officeDocument/2006/relationships/hyperlink" Target="https://www.youtube.com/channel/UCXhBHmFSVFGa4LzYc0l7m7Q/featured" TargetMode="External"/><Relationship Id="rId5" Type="http://schemas.openxmlformats.org/officeDocument/2006/relationships/hyperlink" Target="https://www.abe-infoservice.fr/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acpr.banque-france.fr/" TargetMode="Externa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que-france.fr/la-banque-de-france/responsabilite-sociale-dentreprise/un-engagement-vis-vis-des-collaborateurs/promouvoir-la-parite-et-la-diversite-des-profils-et-accompagner-la-vie-professionnelle" TargetMode="External"/><Relationship Id="rId2" Type="http://schemas.openxmlformats.org/officeDocument/2006/relationships/hyperlink" Target="https://www.banque-france.fr/la-banque-de-france/responsabilite-sociale-dentreprise/un-engagement-vis-vis-des-collaborateur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4023" y="3357564"/>
            <a:ext cx="6719977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400" b="1" cap="all" dirty="0" smtClean="0">
                <a:solidFill>
                  <a:srgbClr val="205AA7"/>
                </a:solidFill>
                <a:ea typeface="+mj-ea"/>
                <a:cs typeface="+mj-cs"/>
              </a:rPr>
              <a:t>THE ACPR </a:t>
            </a:r>
            <a:r>
              <a:rPr lang="fr-FR" sz="4400" b="1" cap="all" dirty="0">
                <a:solidFill>
                  <a:srgbClr val="205AA7"/>
                </a:solidFill>
              </a:rPr>
              <a:t>IN </a:t>
            </a:r>
            <a:r>
              <a:rPr lang="fr-FR" sz="4400" b="1" cap="all" dirty="0" smtClean="0">
                <a:solidFill>
                  <a:srgbClr val="205AA7"/>
                </a:solidFill>
              </a:rPr>
              <a:t>A FEW WORDS</a:t>
            </a:r>
          </a:p>
          <a:p>
            <a:endParaRPr lang="fr-FR" sz="1400" dirty="0">
              <a:solidFill>
                <a:srgbClr val="205AA7"/>
              </a:solidFill>
            </a:endParaRPr>
          </a:p>
          <a:p>
            <a:r>
              <a:rPr lang="fr-FR" sz="1400" dirty="0" err="1" smtClean="0">
                <a:solidFill>
                  <a:srgbClr val="205AA7"/>
                </a:solidFill>
              </a:rPr>
              <a:t>Introducing</a:t>
            </a:r>
            <a:r>
              <a:rPr lang="fr-FR" sz="1400" dirty="0" smtClean="0">
                <a:solidFill>
                  <a:srgbClr val="205AA7"/>
                </a:solidFill>
              </a:rPr>
              <a:t> the </a:t>
            </a:r>
            <a:r>
              <a:rPr lang="fr-FR" sz="1400" i="1" dirty="0" smtClean="0">
                <a:solidFill>
                  <a:srgbClr val="205AA7"/>
                </a:solidFill>
              </a:rPr>
              <a:t>Autorité de contrôle prudentiel et de résolution</a:t>
            </a:r>
          </a:p>
          <a:p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6" y="338766"/>
            <a:ext cx="1342059" cy="131648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6311043" y="6535436"/>
            <a:ext cx="1699774" cy="106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9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COMMUNICATION UNIT - 12/2021</a:t>
            </a:r>
          </a:p>
        </p:txBody>
      </p:sp>
    </p:spTree>
    <p:extLst>
      <p:ext uri="{BB962C8B-B14F-4D97-AF65-F5344CB8AC3E}">
        <p14:creationId xmlns:p14="http://schemas.microsoft.com/office/powerpoint/2010/main" val="36220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10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30888" y="-20650"/>
            <a:ext cx="8787828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205AA7"/>
                </a:solidFill>
              </a:rPr>
              <a:t>WhICH</a:t>
            </a:r>
            <a:r>
              <a:rPr lang="fr-FR" dirty="0" smtClean="0">
                <a:solidFill>
                  <a:srgbClr val="205AA7"/>
                </a:solidFill>
              </a:rPr>
              <a:t> regulatory framework FOR </a:t>
            </a:r>
            <a:br>
              <a:rPr lang="fr-FR" dirty="0" smtClean="0">
                <a:solidFill>
                  <a:srgbClr val="205AA7"/>
                </a:solidFill>
              </a:rPr>
            </a:br>
            <a:r>
              <a:rPr dirty="0"/>
              <a:t>banking &amp; INSURANCE supervision?</a:t>
            </a:r>
            <a:endParaRPr lang="fr-FR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724642" y="1143000"/>
            <a:ext cx="8229600" cy="509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844727" y="1259783"/>
            <a:ext cx="8244987" cy="373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fr-FR" sz="1500" dirty="0" smtClean="0"/>
              <a:t>Highly </a:t>
            </a:r>
            <a:r>
              <a:rPr lang="fr-FR" sz="1500" b="1" dirty="0"/>
              <a:t>harmonised </a:t>
            </a:r>
            <a:r>
              <a:rPr lang="fr-FR" sz="1500" dirty="0"/>
              <a:t>international </a:t>
            </a:r>
            <a:r>
              <a:rPr lang="fr-FR" sz="1500" dirty="0" smtClean="0"/>
              <a:t>and European regulations</a:t>
            </a:r>
            <a:endParaRPr lang="fr-FR" sz="1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</p:txBody>
      </p:sp>
      <p:pic>
        <p:nvPicPr>
          <p:cNvPr id="11" name="Picture 12" descr="Coût de la conformité avec le reporting prudentiel / EBA - GRACE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8115" y="4343283"/>
            <a:ext cx="639697" cy="4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European Insurance and Occupational Pensions Authority - Wikipedi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3086" y="4418948"/>
            <a:ext cx="1790913" cy="3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17181" y="2596605"/>
            <a:ext cx="30905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100" dirty="0" err="1" smtClean="0">
                <a:solidFill>
                  <a:srgbClr val="205AA7"/>
                </a:solidFill>
              </a:rPr>
              <a:t>Intergovernmental</a:t>
            </a:r>
            <a:r>
              <a:rPr lang="fr-FR" sz="1100" dirty="0" smtClean="0">
                <a:solidFill>
                  <a:srgbClr val="205AA7"/>
                </a:solidFill>
              </a:rPr>
              <a:t> </a:t>
            </a:r>
            <a:r>
              <a:rPr lang="fr-FR" sz="1100" dirty="0">
                <a:solidFill>
                  <a:srgbClr val="205AA7"/>
                </a:solidFill>
              </a:rPr>
              <a:t>AML-CFT</a:t>
            </a:r>
          </a:p>
          <a:p>
            <a:pPr marL="0" lvl="1" algn="ctr"/>
            <a:r>
              <a:rPr lang="fr-FR" sz="1100" dirty="0" smtClean="0">
                <a:solidFill>
                  <a:srgbClr val="205AA7"/>
                </a:solidFill>
              </a:rPr>
              <a:t>body</a:t>
            </a:r>
            <a:endParaRPr lang="fr-FR" sz="1100" dirty="0">
              <a:solidFill>
                <a:srgbClr val="205AA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2815" y="4886955"/>
            <a:ext cx="20561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>
                <a:solidFill>
                  <a:srgbClr val="205AA7"/>
                </a:solidFill>
              </a:rPr>
              <a:t>European Banking Authority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8950" y="4893889"/>
            <a:ext cx="249281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>
                <a:solidFill>
                  <a:srgbClr val="205AA7"/>
                </a:solidFill>
              </a:rPr>
              <a:t>European </a:t>
            </a:r>
            <a:r>
              <a:rPr lang="fr-FR" sz="1200" dirty="0" err="1" smtClean="0">
                <a:solidFill>
                  <a:srgbClr val="205AA7"/>
                </a:solidFill>
              </a:rPr>
              <a:t>Insurance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>
                <a:solidFill>
                  <a:srgbClr val="205AA7"/>
                </a:solidFill>
              </a:rPr>
              <a:t>and </a:t>
            </a:r>
            <a:r>
              <a:rPr lang="fr-FR" sz="1200" dirty="0" err="1" smtClean="0">
                <a:solidFill>
                  <a:srgbClr val="205AA7"/>
                </a:solidFill>
              </a:rPr>
              <a:t>Occupational</a:t>
            </a:r>
            <a:r>
              <a:rPr lang="fr-FR" sz="1200" dirty="0" smtClean="0">
                <a:solidFill>
                  <a:srgbClr val="205AA7"/>
                </a:solidFill>
              </a:rPr>
              <a:t> Pensions</a:t>
            </a:r>
            <a:endParaRPr lang="fr-FR" sz="1200" dirty="0">
              <a:solidFill>
                <a:srgbClr val="205AA7"/>
              </a:solidFill>
            </a:endParaRPr>
          </a:p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Authority</a:t>
            </a:r>
            <a:endParaRPr lang="fr-FR" sz="1200" dirty="0">
              <a:solidFill>
                <a:srgbClr val="205AA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3901" y="2390481"/>
            <a:ext cx="239773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Financial action </a:t>
            </a:r>
            <a:r>
              <a:rPr lang="fr-FR" sz="1200" dirty="0" err="1">
                <a:solidFill>
                  <a:srgbClr val="205AA7"/>
                </a:solidFill>
              </a:rPr>
              <a:t>t</a:t>
            </a:r>
            <a:r>
              <a:rPr lang="fr-FR" sz="1200" dirty="0" err="1" smtClean="0">
                <a:solidFill>
                  <a:srgbClr val="205AA7"/>
                </a:solidFill>
              </a:rPr>
              <a:t>ask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>
                <a:solidFill>
                  <a:srgbClr val="205AA7"/>
                </a:solidFill>
              </a:rPr>
              <a:t>f</a:t>
            </a:r>
            <a:r>
              <a:rPr lang="fr-FR" sz="1200" dirty="0" smtClean="0">
                <a:solidFill>
                  <a:srgbClr val="205AA7"/>
                </a:solidFill>
              </a:rPr>
              <a:t>orce</a:t>
            </a:r>
          </a:p>
        </p:txBody>
      </p:sp>
      <p:pic>
        <p:nvPicPr>
          <p:cNvPr id="1026" name="Picture 2" descr="Plénière du groupe d&amp;#39;action financière (GAFI) | Direction générale du Tréso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7836" y="1823748"/>
            <a:ext cx="824914" cy="5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entagone 15"/>
          <p:cNvSpPr/>
          <p:nvPr/>
        </p:nvSpPr>
        <p:spPr>
          <a:xfrm>
            <a:off x="1231" y="1325917"/>
            <a:ext cx="755202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ASSOCIATION INTERNATIONALE DES CONTRÔLEURS D&amp;#39;ASSURANCE PRINCIPES DE BASE,  NORMES, ORIENTATIONS ET METHODOLOGIE D&amp;#39;EVALU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Pentagone 23"/>
          <p:cNvSpPr/>
          <p:nvPr/>
        </p:nvSpPr>
        <p:spPr>
          <a:xfrm>
            <a:off x="1229" y="1892293"/>
            <a:ext cx="2611341" cy="887316"/>
          </a:xfrm>
          <a:prstGeom prst="homePlate">
            <a:avLst>
              <a:gd name="adj" fmla="val 26538"/>
            </a:avLst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Definition</a:t>
            </a:r>
            <a:r>
              <a:rPr lang="fr-FR" sz="1400" b="1" dirty="0" smtClean="0">
                <a:solidFill>
                  <a:schemeClr val="bg1"/>
                </a:solidFill>
              </a:rPr>
              <a:t> of international standards</a:t>
            </a:r>
          </a:p>
        </p:txBody>
      </p:sp>
      <p:sp>
        <p:nvSpPr>
          <p:cNvPr id="25" name="Pentagone 24"/>
          <p:cNvSpPr/>
          <p:nvPr/>
        </p:nvSpPr>
        <p:spPr>
          <a:xfrm>
            <a:off x="12318" y="4246939"/>
            <a:ext cx="4580192" cy="1049081"/>
          </a:xfrm>
          <a:prstGeom prst="homePlate">
            <a:avLst>
              <a:gd name="adj" fmla="val 18534"/>
            </a:avLst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bg1"/>
                </a:solidFill>
              </a:rPr>
              <a:t>Publication of guidelines, </a:t>
            </a:r>
            <a:r>
              <a:rPr lang="fr-FR" sz="1400" b="1" dirty="0" smtClean="0">
                <a:solidFill>
                  <a:schemeClr val="bg1"/>
                </a:solidFill>
              </a:rPr>
              <a:t>clarification of </a:t>
            </a:r>
            <a:r>
              <a:rPr lang="fr-FR" sz="1400" b="1" dirty="0" err="1" smtClean="0">
                <a:solidFill>
                  <a:schemeClr val="bg1"/>
                </a:solidFill>
              </a:rPr>
              <a:t>European</a:t>
            </a:r>
            <a:r>
              <a:rPr lang="fr-FR" sz="1400" b="1" dirty="0" smtClean="0">
                <a:solidFill>
                  <a:schemeClr val="bg1"/>
                </a:solidFill>
              </a:rPr>
              <a:t> directives or regulations</a:t>
            </a:r>
            <a:r>
              <a:rPr lang="fr-FR" sz="1400" b="1" dirty="0">
                <a:solidFill>
                  <a:schemeClr val="bg1"/>
                </a:solidFill>
              </a:rPr>
              <a:t>, verification of </a:t>
            </a:r>
            <a:r>
              <a:rPr lang="fr-FR" sz="1400" b="1" dirty="0" smtClean="0">
                <a:solidFill>
                  <a:schemeClr val="bg1"/>
                </a:solidFill>
              </a:rPr>
              <a:t>their </a:t>
            </a:r>
            <a:r>
              <a:rPr lang="fr-FR" sz="1400" b="1" dirty="0">
                <a:solidFill>
                  <a:schemeClr val="bg1"/>
                </a:solidFill>
              </a:rPr>
              <a:t>application by national supervisors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86111" y="2384441"/>
            <a:ext cx="231285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>
                <a:solidFill>
                  <a:srgbClr val="205AA7"/>
                </a:solidFill>
              </a:rPr>
              <a:t>International A</a:t>
            </a:r>
            <a:r>
              <a:rPr lang="fr-FR" sz="1200" dirty="0" smtClean="0">
                <a:solidFill>
                  <a:srgbClr val="205AA7"/>
                </a:solidFill>
              </a:rPr>
              <a:t>ssociation</a:t>
            </a:r>
            <a:endParaRPr lang="fr-FR" sz="1200" dirty="0">
              <a:solidFill>
                <a:srgbClr val="205AA7"/>
              </a:solidFill>
            </a:endParaRPr>
          </a:p>
          <a:p>
            <a:pPr marL="0" lvl="1" algn="ctr"/>
            <a:r>
              <a:rPr lang="fr-FR" sz="1200" dirty="0">
                <a:solidFill>
                  <a:srgbClr val="205AA7"/>
                </a:solidFill>
              </a:rPr>
              <a:t>o</a:t>
            </a:r>
            <a:r>
              <a:rPr lang="fr-FR" sz="1200" dirty="0" smtClean="0">
                <a:solidFill>
                  <a:srgbClr val="205AA7"/>
                </a:solidFill>
              </a:rPr>
              <a:t>f </a:t>
            </a:r>
            <a:r>
              <a:rPr lang="fr-FR" sz="1200" dirty="0" err="1">
                <a:solidFill>
                  <a:srgbClr val="205AA7"/>
                </a:solidFill>
              </a:rPr>
              <a:t>I</a:t>
            </a:r>
            <a:r>
              <a:rPr lang="fr-FR" sz="1200" dirty="0" err="1" smtClean="0">
                <a:solidFill>
                  <a:srgbClr val="205AA7"/>
                </a:solidFill>
              </a:rPr>
              <a:t>nsurance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 err="1">
                <a:solidFill>
                  <a:srgbClr val="205AA7"/>
                </a:solidFill>
              </a:rPr>
              <a:t>S</a:t>
            </a:r>
            <a:r>
              <a:rPr lang="fr-FR" sz="1200" dirty="0" err="1" smtClean="0">
                <a:solidFill>
                  <a:srgbClr val="205AA7"/>
                </a:solidFill>
              </a:rPr>
              <a:t>upervisors</a:t>
            </a:r>
            <a:endParaRPr lang="fr-FR" sz="1200" dirty="0">
              <a:solidFill>
                <a:srgbClr val="205AA7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422" y="1851136"/>
            <a:ext cx="589003" cy="55664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03556" y="2374895"/>
            <a:ext cx="2148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Basel Committee</a:t>
            </a:r>
          </a:p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on Banking </a:t>
            </a:r>
            <a:r>
              <a:rPr lang="fr-FR" sz="1200" dirty="0">
                <a:solidFill>
                  <a:srgbClr val="205AA7"/>
                </a:solidFill>
              </a:rPr>
              <a:t>S</a:t>
            </a:r>
            <a:r>
              <a:rPr lang="fr-FR" sz="1200" dirty="0" smtClean="0">
                <a:solidFill>
                  <a:srgbClr val="205AA7"/>
                </a:solidFill>
              </a:rPr>
              <a:t>upervision</a:t>
            </a:r>
            <a:endParaRPr lang="fr-FR" sz="1200" dirty="0">
              <a:solidFill>
                <a:srgbClr val="205AA7"/>
              </a:solidFill>
            </a:endParaRPr>
          </a:p>
        </p:txBody>
      </p:sp>
      <p:sp>
        <p:nvSpPr>
          <p:cNvPr id="27" name="Pentagone 26"/>
          <p:cNvSpPr/>
          <p:nvPr/>
        </p:nvSpPr>
        <p:spPr>
          <a:xfrm>
            <a:off x="1229" y="3065490"/>
            <a:ext cx="3434267" cy="877614"/>
          </a:xfrm>
          <a:prstGeom prst="homePlate">
            <a:avLst>
              <a:gd name="adj" fmla="val 26538"/>
            </a:avLst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Proposal</a:t>
            </a:r>
            <a:r>
              <a:rPr lang="fr-FR" sz="1400" b="1" dirty="0" smtClean="0">
                <a:solidFill>
                  <a:schemeClr val="bg1"/>
                </a:solidFill>
              </a:rPr>
              <a:t> and adoption of </a:t>
            </a:r>
            <a:r>
              <a:rPr lang="fr-FR" sz="1400" b="1" dirty="0" err="1" smtClean="0">
                <a:solidFill>
                  <a:schemeClr val="bg1"/>
                </a:solidFill>
              </a:rPr>
              <a:t>legislation</a:t>
            </a:r>
            <a:r>
              <a:rPr lang="fr-FR" sz="1400" b="1" dirty="0" smtClean="0">
                <a:solidFill>
                  <a:schemeClr val="bg1"/>
                </a:solidFill>
              </a:rPr>
              <a:t> at the European level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86218" y="3872711"/>
            <a:ext cx="1745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205AA7"/>
                </a:solidFill>
              </a:rPr>
              <a:t>European Commission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718972" y="3875780"/>
            <a:ext cx="12754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205AA7"/>
                </a:solidFill>
              </a:rPr>
              <a:t>European Council</a:t>
            </a:r>
          </a:p>
          <a:p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60662" y="3875410"/>
            <a:ext cx="1469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205AA7"/>
                </a:solidFill>
              </a:rPr>
              <a:t>European Parliament</a:t>
            </a:r>
            <a:endParaRPr lang="fr-FR" sz="1200" dirty="0">
              <a:solidFill>
                <a:srgbClr val="205AA7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75473" y="2525163"/>
            <a:ext cx="6289380" cy="31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 descr="downlo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57" y="3244396"/>
            <a:ext cx="1364400" cy="6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acile à lire"/>
          <p:cNvSpPr>
            <a:spLocks noChangeAspect="1" noChangeArrowheads="1"/>
          </p:cNvSpPr>
          <p:nvPr/>
        </p:nvSpPr>
        <p:spPr bwMode="auto">
          <a:xfrm>
            <a:off x="155575" y="-571500"/>
            <a:ext cx="38385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r="15899" b="28017"/>
          <a:stretch/>
        </p:blipFill>
        <p:spPr>
          <a:xfrm>
            <a:off x="3694179" y="3158142"/>
            <a:ext cx="1495055" cy="698442"/>
          </a:xfrm>
          <a:prstGeom prst="rect">
            <a:avLst/>
          </a:prstGeom>
        </p:spPr>
      </p:pic>
      <p:pic>
        <p:nvPicPr>
          <p:cNvPr id="1032" name="Image 10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7" t="10313" r="6158" b="16227"/>
          <a:stretch/>
        </p:blipFill>
        <p:spPr>
          <a:xfrm>
            <a:off x="5854425" y="3026909"/>
            <a:ext cx="917078" cy="801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7052" y="1870188"/>
            <a:ext cx="1039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fr-FR" sz="3200" dirty="0">
                <a:solidFill>
                  <a:srgbClr val="666666">
                    <a:lumMod val="75000"/>
                  </a:srgbClr>
                </a:solidFill>
              </a:rPr>
              <a:t>BCBS</a:t>
            </a:r>
          </a:p>
        </p:txBody>
      </p:sp>
      <p:sp>
        <p:nvSpPr>
          <p:cNvPr id="32" name="Pentagone 31"/>
          <p:cNvSpPr/>
          <p:nvPr/>
        </p:nvSpPr>
        <p:spPr>
          <a:xfrm>
            <a:off x="12318" y="5560764"/>
            <a:ext cx="5359406" cy="547301"/>
          </a:xfrm>
          <a:prstGeom prst="homePlate">
            <a:avLst>
              <a:gd name="adj" fmla="val 18534"/>
            </a:avLst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b="1" dirty="0">
                <a:solidFill>
                  <a:schemeClr val="bg1"/>
                </a:solidFill>
              </a:rPr>
              <a:t>National implementation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31428" y="6021263"/>
            <a:ext cx="4187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Law (</a:t>
            </a:r>
            <a:r>
              <a:rPr lang="fr-FR" sz="1200" dirty="0" err="1" smtClean="0">
                <a:solidFill>
                  <a:srgbClr val="205AA7"/>
                </a:solidFill>
              </a:rPr>
              <a:t>especially</a:t>
            </a:r>
            <a:r>
              <a:rPr lang="fr-FR" sz="1200" dirty="0" smtClean="0">
                <a:solidFill>
                  <a:srgbClr val="205AA7"/>
                </a:solidFill>
              </a:rPr>
              <a:t> for </a:t>
            </a:r>
            <a:r>
              <a:rPr lang="fr-FR" sz="1200" dirty="0">
                <a:solidFill>
                  <a:srgbClr val="205AA7"/>
                </a:solidFill>
              </a:rPr>
              <a:t>the transposition </a:t>
            </a:r>
            <a:r>
              <a:rPr lang="fr-FR" sz="1200" dirty="0" smtClean="0">
                <a:solidFill>
                  <a:srgbClr val="205AA7"/>
                </a:solidFill>
              </a:rPr>
              <a:t>of directives</a:t>
            </a:r>
            <a:r>
              <a:rPr lang="fr-FR" sz="1200" dirty="0">
                <a:solidFill>
                  <a:srgbClr val="205AA7"/>
                </a:solidFill>
              </a:rPr>
              <a:t>),</a:t>
            </a:r>
            <a:endParaRPr lang="fr-FR" sz="1200" dirty="0" smtClean="0">
              <a:solidFill>
                <a:srgbClr val="205AA7"/>
              </a:solidFill>
            </a:endParaRPr>
          </a:p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decrees</a:t>
            </a:r>
            <a:r>
              <a:rPr lang="fr-FR" sz="1200" dirty="0">
                <a:solidFill>
                  <a:srgbClr val="205AA7"/>
                </a:solidFill>
              </a:rPr>
              <a:t>, </a:t>
            </a:r>
            <a:r>
              <a:rPr lang="fr-FR" sz="1200" dirty="0" err="1" smtClean="0">
                <a:solidFill>
                  <a:srgbClr val="205AA7"/>
                </a:solidFill>
              </a:rPr>
              <a:t>views</a:t>
            </a:r>
            <a:r>
              <a:rPr lang="fr-FR" sz="1200" dirty="0" smtClean="0">
                <a:solidFill>
                  <a:srgbClr val="205AA7"/>
                </a:solidFill>
              </a:rPr>
              <a:t>, instructions, ACPR notices</a:t>
            </a:r>
            <a:endParaRPr lang="fr-FR" sz="1200" dirty="0">
              <a:solidFill>
                <a:srgbClr val="205AA7"/>
              </a:solidFill>
            </a:endParaRPr>
          </a:p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  </a:t>
            </a:r>
            <a:endParaRPr lang="fr-FR" sz="1200" dirty="0">
              <a:solidFill>
                <a:srgbClr val="205AA7"/>
              </a:solidFill>
            </a:endParaRPr>
          </a:p>
          <a:p>
            <a:pPr marL="0" lvl="1" algn="ctr"/>
            <a:r>
              <a:rPr lang="fr-FR" sz="1200" dirty="0" smtClean="0">
                <a:solidFill>
                  <a:srgbClr val="205AA7"/>
                </a:solidFill>
              </a:rPr>
              <a:t> </a:t>
            </a:r>
            <a:endParaRPr lang="fr-FR" sz="1200" dirty="0">
              <a:solidFill>
                <a:srgbClr val="205AA7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62" y="5484220"/>
            <a:ext cx="614561" cy="60321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r="25511"/>
          <a:stretch/>
        </p:blipFill>
        <p:spPr>
          <a:xfrm>
            <a:off x="5579118" y="5395972"/>
            <a:ext cx="1111970" cy="664757"/>
          </a:xfrm>
          <a:prstGeom prst="rect">
            <a:avLst/>
          </a:prstGeom>
        </p:spPr>
      </p:pic>
      <p:sp>
        <p:nvSpPr>
          <p:cNvPr id="3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</p:spTree>
    <p:extLst>
      <p:ext uri="{BB962C8B-B14F-4D97-AF65-F5344CB8AC3E}">
        <p14:creationId xmlns:p14="http://schemas.microsoft.com/office/powerpoint/2010/main" val="38342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11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09493" y="-12670"/>
            <a:ext cx="863665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205AA7"/>
                </a:solidFill>
              </a:rPr>
              <a:t>At the operational level, how is supervision organised?</a:t>
            </a:r>
            <a:endParaRPr lang="fr-FR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724642" y="1143000"/>
            <a:ext cx="8229600" cy="509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441456" y="802493"/>
            <a:ext cx="8702544" cy="1045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endParaRPr lang="fr-FR" sz="1500" b="1" dirty="0"/>
          </a:p>
          <a:p>
            <a:pPr marL="355600" lvl="1" indent="0">
              <a:buNone/>
              <a:tabLst>
                <a:tab pos="538163" algn="l"/>
              </a:tabLst>
            </a:pPr>
            <a:r>
              <a:rPr lang="fr-FR" sz="1500" b="1" dirty="0" smtClean="0"/>
              <a:t>In the </a:t>
            </a:r>
            <a:r>
              <a:rPr lang="fr-FR" sz="1500" b="1" dirty="0" err="1" smtClean="0"/>
              <a:t>European</a:t>
            </a:r>
            <a:r>
              <a:rPr lang="fr-FR" sz="1500" b="1" dirty="0" smtClean="0"/>
              <a:t> Union, the supervision </a:t>
            </a:r>
            <a:r>
              <a:rPr lang="fr-FR" sz="1500" b="1" dirty="0"/>
              <a:t>of credit institutions takes place </a:t>
            </a:r>
            <a:r>
              <a:rPr lang="fr-FR" sz="1500" b="1" dirty="0" err="1" smtClean="0"/>
              <a:t>under</a:t>
            </a:r>
            <a:r>
              <a:rPr lang="fr-FR" sz="1500" b="1" dirty="0" smtClean="0"/>
              <a:t> </a:t>
            </a:r>
            <a:r>
              <a:rPr lang="fr-FR" sz="1500" b="1" dirty="0"/>
              <a:t>the Single Supervisory Mechanism (SSM), </a:t>
            </a:r>
            <a:r>
              <a:rPr lang="fr-FR" sz="1500" dirty="0"/>
              <a:t>which organises the supervision of banks between the ACPR and </a:t>
            </a:r>
            <a:r>
              <a:rPr lang="fr-FR" sz="1500" dirty="0" smtClean="0"/>
              <a:t>the ECB</a:t>
            </a:r>
            <a:endParaRPr lang="fr-FR" sz="1500" dirty="0"/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endParaRPr lang="fr-FR" sz="1500" dirty="0"/>
          </a:p>
        </p:txBody>
      </p:sp>
      <p:sp>
        <p:nvSpPr>
          <p:cNvPr id="2" name="Rectangle 1"/>
          <p:cNvSpPr/>
          <p:nvPr/>
        </p:nvSpPr>
        <p:spPr>
          <a:xfrm>
            <a:off x="409771" y="4932898"/>
            <a:ext cx="8736372" cy="87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55600" lvl="1">
              <a:spcBef>
                <a:spcPct val="20000"/>
              </a:spcBef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fr-FR" sz="1500" dirty="0" smtClean="0">
                <a:solidFill>
                  <a:srgbClr val="205AA7"/>
                </a:solidFill>
              </a:rPr>
              <a:t>The supervision of </a:t>
            </a:r>
            <a:r>
              <a:rPr lang="fr-FR" sz="1500" b="1" dirty="0" err="1" smtClean="0">
                <a:solidFill>
                  <a:srgbClr val="205AA7"/>
                </a:solidFill>
              </a:rPr>
              <a:t>insurance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undertakings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and </a:t>
            </a:r>
            <a:r>
              <a:rPr lang="fr-FR" sz="1500" b="1" dirty="0" err="1" smtClean="0">
                <a:solidFill>
                  <a:srgbClr val="205AA7"/>
                </a:solidFill>
              </a:rPr>
              <a:t>LSIs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is</a:t>
            </a:r>
            <a:r>
              <a:rPr lang="fr-FR" sz="1500" b="1" dirty="0">
                <a:solidFill>
                  <a:srgbClr val="205AA7"/>
                </a:solidFill>
              </a:rPr>
              <a:t> </a:t>
            </a:r>
            <a:r>
              <a:rPr lang="fr-FR" sz="1500" b="1" dirty="0" err="1">
                <a:solidFill>
                  <a:srgbClr val="205AA7"/>
                </a:solidFill>
              </a:rPr>
              <a:t>directly</a:t>
            </a:r>
            <a:r>
              <a:rPr lang="fr-FR" sz="1500" b="1" dirty="0">
                <a:solidFill>
                  <a:srgbClr val="205AA7"/>
                </a:solidFill>
              </a:rPr>
              <a:t> </a:t>
            </a:r>
            <a:r>
              <a:rPr lang="fr-FR" sz="1500" dirty="0" err="1">
                <a:solidFill>
                  <a:srgbClr val="205AA7"/>
                </a:solidFill>
              </a:rPr>
              <a:t>conducted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by the ACPR</a:t>
            </a:r>
            <a:endParaRPr lang="fr-FR" sz="1500" dirty="0">
              <a:solidFill>
                <a:srgbClr val="205AA7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  <a:tabLst>
                <a:tab pos="538163" algn="l"/>
              </a:tabLst>
            </a:pPr>
            <a:endParaRPr lang="fr-FR" sz="1500" b="1" dirty="0">
              <a:solidFill>
                <a:srgbClr val="205AA7"/>
              </a:solidFill>
            </a:endParaRPr>
          </a:p>
        </p:txBody>
      </p:sp>
      <p:sp>
        <p:nvSpPr>
          <p:cNvPr id="18" name="Pentagone 17"/>
          <p:cNvSpPr/>
          <p:nvPr/>
        </p:nvSpPr>
        <p:spPr>
          <a:xfrm>
            <a:off x="10756" y="1130862"/>
            <a:ext cx="755202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8368" y="1694067"/>
            <a:ext cx="1080643" cy="87243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84070" y="2433557"/>
            <a:ext cx="489238" cy="39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ECB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50190" y="2406748"/>
            <a:ext cx="1495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Indirect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483882" y="2398687"/>
            <a:ext cx="144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</a:t>
            </a: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5749122" y="2851314"/>
            <a:ext cx="2030813" cy="937394"/>
            <a:chOff x="-189651" y="2542227"/>
            <a:chExt cx="3628237" cy="1921306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958" y="2542227"/>
              <a:ext cx="1631860" cy="1234096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-189651" y="3517293"/>
              <a:ext cx="3628237" cy="9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Joint Supervisory Teams (</a:t>
              </a:r>
              <a:r>
                <a:rPr lang="fr-FR" sz="1200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JSTs</a:t>
              </a:r>
              <a:r>
                <a:rPr lang="fr-FR" sz="12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endPara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fr-F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Joint ECB and ACPR teams</a:t>
              </a:r>
              <a:endPara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333976" y="2844796"/>
            <a:ext cx="811898" cy="850831"/>
            <a:chOff x="7006772" y="2495512"/>
            <a:chExt cx="1450542" cy="1743882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6772" y="2495512"/>
              <a:ext cx="1450542" cy="1309500"/>
            </a:xfrm>
            <a:prstGeom prst="rect">
              <a:avLst/>
            </a:prstGeom>
          </p:spPr>
        </p:pic>
        <p:sp>
          <p:nvSpPr>
            <p:cNvPr id="39" name="ZoneTexte 38"/>
            <p:cNvSpPr txBox="1"/>
            <p:nvPr/>
          </p:nvSpPr>
          <p:spPr>
            <a:xfrm>
              <a:off x="7229238" y="3577028"/>
              <a:ext cx="1096315" cy="662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ACPR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964262" y="3901912"/>
            <a:ext cx="1924309" cy="955039"/>
            <a:chOff x="171126" y="4716971"/>
            <a:chExt cx="3437957" cy="1957472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081" y="4716971"/>
              <a:ext cx="1331085" cy="1157146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171126" y="5728203"/>
              <a:ext cx="3437957" cy="94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Significant institutions (</a:t>
              </a:r>
              <a:r>
                <a:rPr lang="fr-F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</a:t>
              </a:r>
              <a:r>
                <a:rPr lang="fr-FR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/>
              </a:r>
              <a:b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594225" y="3895676"/>
            <a:ext cx="2291398" cy="1005497"/>
            <a:chOff x="5655138" y="4430920"/>
            <a:chExt cx="4093797" cy="2060891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8641" y="4430920"/>
              <a:ext cx="1486806" cy="1097426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5655138" y="5356323"/>
              <a:ext cx="4093797" cy="113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Less</a:t>
              </a:r>
              <a:r>
                <a:rPr lang="fr-F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Significant</a:t>
              </a:r>
              <a:r>
                <a:rPr lang="fr-F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fr-FR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Institutions (</a:t>
              </a:r>
              <a:r>
                <a:rPr lang="fr-FR" sz="1200" b="1" i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LSIs</a:t>
              </a:r>
              <a:r>
                <a:rPr lang="fr-F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  <a:br>
                <a:rPr lang="fr-FR" sz="12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dirty="0"/>
                <a:t> </a:t>
              </a:r>
              <a:endPara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>
            <a:off x="4968181" y="2548047"/>
            <a:ext cx="1439776" cy="37338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2905965" y="2533300"/>
            <a:ext cx="1320669" cy="3051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3145874" y="3190772"/>
            <a:ext cx="3091667" cy="15808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3797457" y="2938771"/>
            <a:ext cx="178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Exchange of information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2756718" y="3649405"/>
            <a:ext cx="1" cy="2548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765187" y="3730577"/>
            <a:ext cx="2505" cy="1982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entagone 41"/>
          <p:cNvSpPr/>
          <p:nvPr/>
        </p:nvSpPr>
        <p:spPr>
          <a:xfrm>
            <a:off x="-12989" y="4992273"/>
            <a:ext cx="755202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89118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810884" y="5398127"/>
            <a:ext cx="8333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205AA7"/>
                </a:solidFill>
              </a:rPr>
              <a:t>Customer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b="1" dirty="0" smtClean="0">
                <a:solidFill>
                  <a:srgbClr val="205AA7"/>
                </a:solidFill>
              </a:rPr>
              <a:t>protection </a:t>
            </a:r>
            <a:r>
              <a:rPr lang="fr-FR" sz="1500" dirty="0" smtClean="0">
                <a:solidFill>
                  <a:srgbClr val="205AA7"/>
                </a:solidFill>
              </a:rPr>
              <a:t>missions, as </a:t>
            </a:r>
            <a:r>
              <a:rPr lang="fr-FR" sz="1500" dirty="0" err="1" smtClean="0">
                <a:solidFill>
                  <a:srgbClr val="205AA7"/>
                </a:solidFill>
              </a:rPr>
              <a:t>well</a:t>
            </a:r>
            <a:r>
              <a:rPr lang="fr-FR" sz="1500" dirty="0" smtClean="0">
                <a:solidFill>
                  <a:srgbClr val="205AA7"/>
                </a:solidFill>
              </a:rPr>
              <a:t> as </a:t>
            </a:r>
            <a:r>
              <a:rPr lang="fr-FR" sz="1500" b="1" dirty="0" smtClean="0">
                <a:solidFill>
                  <a:srgbClr val="205AA7"/>
                </a:solidFill>
              </a:rPr>
              <a:t>anti</a:t>
            </a:r>
            <a:r>
              <a:rPr lang="fr-FR" sz="1500" dirty="0" smtClean="0">
                <a:solidFill>
                  <a:srgbClr val="205AA7"/>
                </a:solidFill>
              </a:rPr>
              <a:t>-</a:t>
            </a:r>
            <a:r>
              <a:rPr lang="fr-FR" sz="1500" b="1" dirty="0" smtClean="0">
                <a:solidFill>
                  <a:srgbClr val="205AA7"/>
                </a:solidFill>
              </a:rPr>
              <a:t>money </a:t>
            </a:r>
            <a:r>
              <a:rPr lang="fr-FR" sz="1500" b="1" dirty="0" err="1" smtClean="0">
                <a:solidFill>
                  <a:srgbClr val="205AA7"/>
                </a:solidFill>
              </a:rPr>
              <a:t>laundering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and </a:t>
            </a:r>
            <a:r>
              <a:rPr lang="fr-FR" sz="1500" b="1" dirty="0" err="1">
                <a:solidFill>
                  <a:srgbClr val="205AA7"/>
                </a:solidFill>
              </a:rPr>
              <a:t>terrorist</a:t>
            </a:r>
            <a:r>
              <a:rPr lang="fr-FR" sz="1500" b="1" dirty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financing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missions, </a:t>
            </a:r>
            <a:r>
              <a:rPr lang="fr-FR" sz="1500" dirty="0">
                <a:solidFill>
                  <a:srgbClr val="205AA7"/>
                </a:solidFill>
              </a:rPr>
              <a:t>are </a:t>
            </a:r>
            <a:r>
              <a:rPr lang="fr-FR" sz="1500" dirty="0" err="1">
                <a:solidFill>
                  <a:srgbClr val="205AA7"/>
                </a:solidFill>
              </a:rPr>
              <a:t>also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carried</a:t>
            </a:r>
            <a:r>
              <a:rPr lang="fr-FR" sz="1500" dirty="0" smtClean="0">
                <a:solidFill>
                  <a:srgbClr val="205AA7"/>
                </a:solidFill>
              </a:rPr>
              <a:t> out </a:t>
            </a:r>
            <a:r>
              <a:rPr lang="fr-FR" sz="1500" dirty="0" err="1" smtClean="0">
                <a:solidFill>
                  <a:srgbClr val="205AA7"/>
                </a:solidFill>
              </a:rPr>
              <a:t>directly</a:t>
            </a:r>
            <a:r>
              <a:rPr lang="fr-FR" sz="1500" dirty="0" smtClean="0">
                <a:solidFill>
                  <a:srgbClr val="205AA7"/>
                </a:solidFill>
              </a:rPr>
              <a:t> by the ACPR </a:t>
            </a:r>
            <a:r>
              <a:rPr lang="fr-FR" sz="1500" dirty="0">
                <a:solidFill>
                  <a:srgbClr val="205AA7"/>
                </a:solidFill>
              </a:rPr>
              <a:t>for both sectors (</a:t>
            </a:r>
            <a:r>
              <a:rPr lang="fr-FR" sz="1500" dirty="0" err="1">
                <a:solidFill>
                  <a:srgbClr val="205AA7"/>
                </a:solidFill>
              </a:rPr>
              <a:t>banking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&amp; </a:t>
            </a:r>
            <a:r>
              <a:rPr lang="fr-FR" sz="1500" dirty="0">
                <a:solidFill>
                  <a:srgbClr val="205AA7"/>
                </a:solidFill>
              </a:rPr>
              <a:t>insurance)</a:t>
            </a:r>
          </a:p>
        </p:txBody>
      </p:sp>
      <p:sp>
        <p:nvSpPr>
          <p:cNvPr id="45" name="Pentagone 44"/>
          <p:cNvSpPr/>
          <p:nvPr/>
        </p:nvSpPr>
        <p:spPr>
          <a:xfrm>
            <a:off x="0" y="5542385"/>
            <a:ext cx="755202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4747" y="6098812"/>
            <a:ext cx="7861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The Single Resolution Mechanism (</a:t>
            </a:r>
            <a:r>
              <a:rPr lang="fr-FR" sz="1200" b="1" dirty="0">
                <a:solidFill>
                  <a:schemeClr val="bg2">
                    <a:lumMod val="75000"/>
                  </a:schemeClr>
                </a:solidFill>
              </a:rPr>
              <a:t>SRM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), the second pillar of the Banking Union, </a:t>
            </a: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is based on 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the same principles as </a:t>
            </a:r>
            <a:r>
              <a:rPr lang="fr-FR" sz="1200" dirty="0" smtClean="0">
                <a:solidFill>
                  <a:schemeClr val="bg2">
                    <a:lumMod val="75000"/>
                  </a:schemeClr>
                </a:solidFill>
              </a:rPr>
              <a:t>the SSM.</a:t>
            </a:r>
            <a:r>
              <a:rPr lang="fr-FR" sz="1200" i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fr-FR" sz="1200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371684" y="2938090"/>
            <a:ext cx="2100993" cy="2587903"/>
          </a:xfrm>
          <a:prstGeom prst="roundRect">
            <a:avLst>
              <a:gd name="adj" fmla="val 6391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21790" y="-8965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205AA7"/>
                </a:solidFill>
              </a:rPr>
              <a:t>Why do we </a:t>
            </a:r>
            <a:r>
              <a:rPr lang="fr-FR" dirty="0" err="1" smtClean="0">
                <a:solidFill>
                  <a:srgbClr val="205AA7"/>
                </a:solidFill>
              </a:rPr>
              <a:t>distinguish</a:t>
            </a:r>
            <a:r>
              <a:rPr lang="fr-FR" dirty="0" smtClean="0">
                <a:solidFill>
                  <a:srgbClr val="205AA7"/>
                </a:solidFill>
              </a:rPr>
              <a:t> </a:t>
            </a:r>
            <a:r>
              <a:rPr lang="en-GB" dirty="0" smtClean="0">
                <a:solidFill>
                  <a:srgbClr val="205AA7"/>
                </a:solidFill>
              </a:rPr>
              <a:t>“</a:t>
            </a:r>
            <a:r>
              <a:rPr lang="fr-FR" dirty="0" err="1" smtClean="0">
                <a:solidFill>
                  <a:srgbClr val="205AA7"/>
                </a:solidFill>
              </a:rPr>
              <a:t>significant</a:t>
            </a:r>
            <a:r>
              <a:rPr lang="fr-FR" dirty="0" smtClean="0">
                <a:solidFill>
                  <a:srgbClr val="205AA7"/>
                </a:solidFill>
              </a:rPr>
              <a:t> </a:t>
            </a:r>
            <a:r>
              <a:rPr lang="fr-FR" dirty="0">
                <a:solidFill>
                  <a:srgbClr val="205AA7"/>
                </a:solidFill>
              </a:rPr>
              <a:t>BANKING </a:t>
            </a:r>
            <a:r>
              <a:rPr lang="fr-FR" dirty="0" smtClean="0">
                <a:solidFill>
                  <a:srgbClr val="205AA7"/>
                </a:solidFill>
              </a:rPr>
              <a:t>INSTITUTIONS" </a:t>
            </a:r>
            <a:r>
              <a:rPr lang="fr-FR" dirty="0">
                <a:solidFill>
                  <a:srgbClr val="205AA7"/>
                </a:solidFill>
              </a:rPr>
              <a:t>from </a:t>
            </a:r>
            <a:r>
              <a:rPr lang="fr-FR" dirty="0" smtClean="0">
                <a:solidFill>
                  <a:srgbClr val="205AA7"/>
                </a:solidFill>
              </a:rPr>
              <a:t>"</a:t>
            </a:r>
            <a:r>
              <a:rPr lang="fr-FR" dirty="0">
                <a:solidFill>
                  <a:srgbClr val="205AA7"/>
                </a:solidFill>
              </a:rPr>
              <a:t>LESS </a:t>
            </a:r>
            <a:r>
              <a:rPr lang="fr-FR" dirty="0" smtClean="0">
                <a:solidFill>
                  <a:srgbClr val="205AA7"/>
                </a:solidFill>
              </a:rPr>
              <a:t>SIGNIFICANT INSTITUTIONS</a:t>
            </a:r>
            <a:r>
              <a:rPr lang="fr-FR" dirty="0">
                <a:solidFill>
                  <a:srgbClr val="205AA7"/>
                </a:solidFill>
              </a:rPr>
              <a:t>"?</a:t>
            </a:r>
          </a:p>
        </p:txBody>
      </p:sp>
      <p:sp>
        <p:nvSpPr>
          <p:cNvPr id="13" name="Pentagone 12"/>
          <p:cNvSpPr/>
          <p:nvPr/>
        </p:nvSpPr>
        <p:spPr>
          <a:xfrm>
            <a:off x="0" y="1407273"/>
            <a:ext cx="861700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833130" y="1294392"/>
            <a:ext cx="7681799" cy="588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endParaRPr lang="fr-FR" sz="1500" b="1" dirty="0"/>
          </a:p>
          <a:p>
            <a:pPr marL="0" indent="0">
              <a:buNone/>
              <a:tabLst>
                <a:tab pos="538163" algn="l"/>
              </a:tabLst>
            </a:pPr>
            <a:endParaRPr lang="fr-FR" sz="1500" b="1" dirty="0"/>
          </a:p>
        </p:txBody>
      </p:sp>
      <p:sp>
        <p:nvSpPr>
          <p:cNvPr id="11" name="Rectangle 10"/>
          <p:cNvSpPr/>
          <p:nvPr/>
        </p:nvSpPr>
        <p:spPr>
          <a:xfrm>
            <a:off x="414031" y="4352559"/>
            <a:ext cx="2307582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HSBC</a:t>
            </a:r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Bpi france</a:t>
            </a:r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RCI </a:t>
            </a:r>
            <a:r>
              <a:rPr lang="fr-FR" sz="1200" b="1" dirty="0" smtClean="0">
                <a:solidFill>
                  <a:schemeClr val="bg1"/>
                </a:solidFill>
              </a:rPr>
              <a:t>Banque</a:t>
            </a:r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SFIL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71683" y="2975047"/>
            <a:ext cx="2100994" cy="1344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371683" y="2930141"/>
            <a:ext cx="2100994" cy="853150"/>
          </a:xfrm>
          <a:prstGeom prst="roundRect">
            <a:avLst/>
          </a:prstGeom>
          <a:solidFill>
            <a:srgbClr val="2059A4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2207" y="2965622"/>
            <a:ext cx="18526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Paribas BNP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BPCE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Crédit Agricole 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Société </a:t>
            </a:r>
            <a:r>
              <a:rPr lang="fr-FR" sz="1200" b="1" dirty="0">
                <a:solidFill>
                  <a:schemeClr val="bg1"/>
                </a:solidFill>
              </a:rPr>
              <a:t>Générale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6394" y="3039506"/>
            <a:ext cx="1847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4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global-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level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b="1" dirty="0" smtClean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fr-FR" sz="1500" b="1" dirty="0" err="1" smtClean="0">
                <a:solidFill>
                  <a:schemeClr val="bg2">
                    <a:lumMod val="50000"/>
                  </a:schemeClr>
                </a:solidFill>
              </a:rPr>
              <a:t>systemic</a:t>
            </a:r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banking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b="1" dirty="0" smtClean="0">
                <a:solidFill>
                  <a:schemeClr val="bg2">
                    <a:lumMod val="50000"/>
                  </a:schemeClr>
                </a:solidFill>
              </a:rPr>
              <a:t>groups</a:t>
            </a:r>
            <a:endParaRPr lang="fr-FR" sz="1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031" y="3817144"/>
            <a:ext cx="201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Crédit Mutuel</a:t>
            </a:r>
            <a:endParaRPr lang="fr-FR" sz="1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chemeClr val="bg1"/>
                </a:solidFill>
              </a:rPr>
              <a:t>La Banque Postale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8978" y="3108635"/>
            <a:ext cx="1427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6 </a:t>
            </a:r>
            <a:r>
              <a:rPr lang="fr-FR" sz="1500" b="1" dirty="0" err="1" smtClean="0">
                <a:solidFill>
                  <a:schemeClr val="bg2">
                    <a:lumMod val="50000"/>
                  </a:schemeClr>
                </a:solidFill>
              </a:rPr>
              <a:t>banking</a:t>
            </a:r>
            <a:r>
              <a:rPr lang="fr-FR" sz="1500" b="1" dirty="0" smtClean="0">
                <a:solidFill>
                  <a:schemeClr val="bg2">
                    <a:lumMod val="50000"/>
                  </a:schemeClr>
                </a:solidFill>
              </a:rPr>
              <a:t> groups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totalling</a:t>
            </a:r>
            <a:r>
              <a:rPr lang="fr-FR" sz="1500" b="1" dirty="0" smtClean="0">
                <a:solidFill>
                  <a:schemeClr val="bg2">
                    <a:lumMod val="50000"/>
                  </a:schemeClr>
                </a:solidFill>
              </a:rPr>
              <a:t> 81%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of the total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assets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of the French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banking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sector</a:t>
            </a:r>
            <a:endParaRPr dirty="0"/>
          </a:p>
        </p:txBody>
      </p:sp>
      <p:sp>
        <p:nvSpPr>
          <p:cNvPr id="17" name="Rectangle 16"/>
          <p:cNvSpPr/>
          <p:nvPr/>
        </p:nvSpPr>
        <p:spPr>
          <a:xfrm>
            <a:off x="6641217" y="3733338"/>
            <a:ext cx="254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8163" algn="l"/>
              </a:tabLst>
            </a:pPr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10 </a:t>
            </a:r>
            <a:r>
              <a:rPr lang="fr-FR" sz="1500" b="1" dirty="0" smtClean="0">
                <a:solidFill>
                  <a:schemeClr val="bg2">
                    <a:lumMod val="50000"/>
                  </a:schemeClr>
                </a:solidFill>
              </a:rPr>
              <a:t>"significant" </a:t>
            </a:r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institutions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in France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totalling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b="1" dirty="0">
                <a:solidFill>
                  <a:schemeClr val="bg2">
                    <a:lumMod val="50000"/>
                  </a:schemeClr>
                </a:solidFill>
              </a:rPr>
              <a:t>87%</a:t>
            </a:r>
            <a:endParaRPr lang="fr-FR" sz="15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tabLst>
                <a:tab pos="538163" algn="l"/>
              </a:tabLst>
            </a:pP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of the total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assets</a:t>
            </a:r>
            <a:r>
              <a:rPr lang="fr-FR" sz="15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of the French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banking</a:t>
            </a:r>
            <a:r>
              <a:rPr lang="fr-FR" sz="15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500" dirty="0" err="1" smtClean="0">
                <a:solidFill>
                  <a:schemeClr val="bg2">
                    <a:lumMod val="50000"/>
                  </a:schemeClr>
                </a:solidFill>
              </a:rPr>
              <a:t>sector</a:t>
            </a:r>
            <a:endParaRPr lang="fr-FR" sz="15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2631010" y="2957098"/>
            <a:ext cx="171450" cy="79923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4429612" y="2938090"/>
            <a:ext cx="309534" cy="134009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6160691" y="2938090"/>
            <a:ext cx="528386" cy="258790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604551" y="4278186"/>
            <a:ext cx="1719341" cy="396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12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49534" y="5733510"/>
            <a:ext cx="1845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</a:rPr>
              <a:t>Sources: </a:t>
            </a:r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  <a:hlinkClick r:id="rId3"/>
              </a:rPr>
              <a:t>ECB</a:t>
            </a:r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</a:rPr>
              <a:t>, </a:t>
            </a:r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  <a:hlinkClick r:id="rId4"/>
              </a:rPr>
              <a:t>ACPR</a:t>
            </a:r>
            <a:endParaRPr lang="fr-FR" sz="1200" dirty="0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27" name="Espace réservé du contenu 4"/>
          <p:cNvSpPr txBox="1">
            <a:spLocks/>
          </p:cNvSpPr>
          <p:nvPr/>
        </p:nvSpPr>
        <p:spPr>
          <a:xfrm>
            <a:off x="876859" y="1302598"/>
            <a:ext cx="8080873" cy="8587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538163" algn="l"/>
              </a:tabLst>
            </a:pPr>
            <a:r>
              <a:rPr lang="fr-FR" sz="1500" dirty="0"/>
              <a:t>The </a:t>
            </a:r>
            <a:r>
              <a:rPr lang="fr-FR" sz="1500" dirty="0" smtClean="0"/>
              <a:t>key issue </a:t>
            </a:r>
            <a:r>
              <a:rPr lang="fr-FR" sz="1500" dirty="0"/>
              <a:t>of this classification is to </a:t>
            </a:r>
            <a:r>
              <a:rPr lang="fr-FR" sz="1500" dirty="0" err="1" smtClean="0"/>
              <a:t>identify</a:t>
            </a:r>
            <a:r>
              <a:rPr lang="fr-FR" sz="1500" dirty="0" smtClean="0"/>
              <a:t> institutions the </a:t>
            </a:r>
            <a:r>
              <a:rPr lang="fr-FR" sz="1500" dirty="0" err="1" smtClean="0"/>
              <a:t>failure</a:t>
            </a:r>
            <a:r>
              <a:rPr lang="fr-FR" sz="1500" dirty="0" smtClean="0"/>
              <a:t> of </a:t>
            </a:r>
            <a:r>
              <a:rPr lang="fr-FR" sz="1500" dirty="0" err="1" smtClean="0"/>
              <a:t>which</a:t>
            </a:r>
            <a:r>
              <a:rPr lang="fr-FR" sz="1500" dirty="0" smtClean="0"/>
              <a:t> </a:t>
            </a:r>
            <a:r>
              <a:rPr lang="fr-FR" sz="1500" dirty="0"/>
              <a:t>is likely to cause a </a:t>
            </a:r>
            <a:r>
              <a:rPr lang="fr-FR" sz="1500" dirty="0" smtClean="0"/>
              <a:t>"</a:t>
            </a:r>
            <a:r>
              <a:rPr lang="fr-FR" sz="1500" dirty="0"/>
              <a:t>systemic" </a:t>
            </a:r>
            <a:r>
              <a:rPr lang="fr-FR" sz="1500" dirty="0" err="1" smtClean="0"/>
              <a:t>crisis</a:t>
            </a:r>
            <a:r>
              <a:rPr lang="fr-FR" sz="1500" dirty="0" smtClean="0"/>
              <a:t>, </a:t>
            </a:r>
            <a:r>
              <a:rPr lang="fr-FR" sz="1500" dirty="0" err="1" smtClean="0"/>
              <a:t>either</a:t>
            </a:r>
            <a:r>
              <a:rPr lang="fr-FR" sz="1500" dirty="0" smtClean="0"/>
              <a:t> at a global </a:t>
            </a:r>
            <a:r>
              <a:rPr lang="fr-FR" sz="1500" dirty="0" err="1" smtClean="0"/>
              <a:t>scale</a:t>
            </a:r>
            <a:r>
              <a:rPr lang="fr-FR" sz="1500" dirty="0" smtClean="0"/>
              <a:t> or at the </a:t>
            </a:r>
            <a:r>
              <a:rPr lang="fr-FR" sz="1500" dirty="0" err="1" smtClean="0"/>
              <a:t>level</a:t>
            </a:r>
            <a:r>
              <a:rPr lang="fr-FR" sz="1500" dirty="0" smtClean="0"/>
              <a:t> of the </a:t>
            </a:r>
            <a:r>
              <a:rPr lang="fr-FR" sz="1500" dirty="0" err="1" smtClean="0"/>
              <a:t>European</a:t>
            </a:r>
            <a:r>
              <a:rPr lang="fr-FR" sz="1500" dirty="0" smtClean="0"/>
              <a:t> Union (cause </a:t>
            </a:r>
            <a:r>
              <a:rPr lang="fr-FR" sz="1500" dirty="0" err="1"/>
              <a:t>significant</a:t>
            </a:r>
            <a:r>
              <a:rPr lang="fr-FR" sz="1500" dirty="0"/>
              <a:t> </a:t>
            </a:r>
            <a:r>
              <a:rPr lang="fr-FR" sz="1500" dirty="0" smtClean="0"/>
              <a:t>disruptions </a:t>
            </a:r>
            <a:r>
              <a:rPr lang="fr-FR" sz="1500" dirty="0"/>
              <a:t>to the financial system as a whole and to the economic activity of several </a:t>
            </a:r>
            <a:r>
              <a:rPr lang="fr-FR" sz="1500" dirty="0" smtClean="0"/>
              <a:t>countries)</a:t>
            </a:r>
            <a:endParaRPr lang="fr-FR" sz="15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2618727" y="5532526"/>
            <a:ext cx="3435920" cy="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/>
          <p:cNvSpPr/>
          <p:nvPr/>
        </p:nvSpPr>
        <p:spPr>
          <a:xfrm>
            <a:off x="421012" y="4861590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528781" y="2229696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370116" y="4960957"/>
            <a:ext cx="2299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err="1" smtClean="0">
                <a:solidFill>
                  <a:srgbClr val="205AA7"/>
                </a:solidFill>
              </a:rPr>
              <a:t>licensing</a:t>
            </a:r>
            <a:r>
              <a:rPr lang="fr-FR" sz="1500" dirty="0" smtClean="0">
                <a:solidFill>
                  <a:srgbClr val="205AA7"/>
                </a:solidFill>
              </a:rPr>
              <a:t> and </a:t>
            </a:r>
            <a:r>
              <a:rPr lang="fr-FR" sz="1500" dirty="0" err="1" smtClean="0">
                <a:solidFill>
                  <a:srgbClr val="205AA7"/>
                </a:solidFill>
              </a:rPr>
              <a:t>authorisations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>
                <a:solidFill>
                  <a:srgbClr val="205AA7"/>
                </a:solidFill>
              </a:rPr>
              <a:t>decisions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5749" y="2467435"/>
            <a:ext cx="15232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err="1" smtClean="0">
                <a:solidFill>
                  <a:schemeClr val="accent3"/>
                </a:solidFill>
              </a:rPr>
              <a:t>employees</a:t>
            </a:r>
            <a:endParaRPr lang="fr-FR" sz="1500" dirty="0" smtClean="0">
              <a:solidFill>
                <a:schemeClr val="accent3"/>
              </a:solidFill>
            </a:endParaRPr>
          </a:p>
          <a:p>
            <a:r>
              <a:rPr lang="fr-FR" sz="1200" i="1" dirty="0" smtClean="0">
                <a:solidFill>
                  <a:srgbClr val="205AA7"/>
                </a:solidFill>
              </a:rPr>
              <a:t>(see Annex 3)</a:t>
            </a:r>
            <a:endParaRPr lang="fr-FR" sz="1200" i="1" dirty="0">
              <a:solidFill>
                <a:srgbClr val="205AA7"/>
              </a:solidFill>
            </a:endParaRPr>
          </a:p>
          <a:p>
            <a:r>
              <a:rPr lang="fr-FR" sz="1500" dirty="0" smtClean="0">
                <a:solidFill>
                  <a:schemeClr val="accent3"/>
                </a:solidFill>
              </a:rPr>
              <a:t> </a:t>
            </a:r>
            <a:endParaRPr lang="fr-FR" sz="1500" dirty="0">
              <a:solidFill>
                <a:schemeClr val="accent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165" y="5035627"/>
            <a:ext cx="6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218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451043" y="2314086"/>
            <a:ext cx="965214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+</a:t>
            </a:r>
          </a:p>
          <a:p>
            <a:pPr lvl="0" algn="ctr">
              <a:lnSpc>
                <a:spcPts val="2000"/>
              </a:lnSpc>
            </a:pPr>
            <a:r>
              <a:rPr lang="fr-FR" sz="2400" b="1" dirty="0" smtClean="0">
                <a:solidFill>
                  <a:schemeClr val="bg1"/>
                </a:solidFill>
              </a:rPr>
              <a:t>1000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1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dirty="0" smtClean="0">
                <a:solidFill>
                  <a:schemeClr val="tx2"/>
                </a:solidFill>
              </a:rPr>
              <a:t>- 12/2021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3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242982" y="2199552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139237" y="2353493"/>
            <a:ext cx="18175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million EUR</a:t>
            </a: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budget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25943" y="2373589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208.2</a:t>
            </a:r>
          </a:p>
        </p:txBody>
      </p:sp>
      <p:sp>
        <p:nvSpPr>
          <p:cNvPr id="39" name="Ellipse 38"/>
          <p:cNvSpPr/>
          <p:nvPr/>
        </p:nvSpPr>
        <p:spPr>
          <a:xfrm>
            <a:off x="4891486" y="4831724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5127618" y="5005761"/>
            <a:ext cx="375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18997" y="4911667"/>
            <a:ext cx="29306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err="1">
                <a:solidFill>
                  <a:schemeClr val="accent3"/>
                </a:solidFill>
              </a:rPr>
              <a:t>r</a:t>
            </a:r>
            <a:r>
              <a:rPr lang="fr-FR" sz="1500" dirty="0" err="1" smtClean="0">
                <a:solidFill>
                  <a:schemeClr val="accent3"/>
                </a:solidFill>
              </a:rPr>
              <a:t>ulings</a:t>
            </a:r>
            <a:r>
              <a:rPr lang="fr-FR" sz="1500" dirty="0" smtClean="0">
                <a:solidFill>
                  <a:schemeClr val="accent3"/>
                </a:solidFill>
              </a:rPr>
              <a:t> made by the</a:t>
            </a:r>
            <a:endParaRPr lang="fr-FR" sz="1500" dirty="0">
              <a:solidFill>
                <a:schemeClr val="accent3"/>
              </a:solidFill>
            </a:endParaRPr>
          </a:p>
          <a:p>
            <a:r>
              <a:rPr lang="fr-FR" sz="1500" dirty="0" smtClean="0">
                <a:solidFill>
                  <a:schemeClr val="accent3"/>
                </a:solidFill>
              </a:rPr>
              <a:t>sanctions committee</a:t>
            </a:r>
            <a:endParaRPr lang="fr-FR" sz="1500" dirty="0">
              <a:solidFill>
                <a:schemeClr val="accent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59" y="1487017"/>
            <a:ext cx="2768742" cy="1845827"/>
          </a:xfrm>
          <a:prstGeom prst="rect">
            <a:avLst/>
          </a:prstGeom>
        </p:spPr>
      </p:pic>
      <p:sp>
        <p:nvSpPr>
          <p:cNvPr id="20" name="Titre 5"/>
          <p:cNvSpPr txBox="1">
            <a:spLocks/>
          </p:cNvSpPr>
          <p:nvPr/>
        </p:nvSpPr>
        <p:spPr>
          <a:xfrm>
            <a:off x="506100" y="205581"/>
            <a:ext cx="8229600" cy="73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31429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205AA7"/>
                </a:solidFill>
              </a:rPr>
              <a:t>What are the key figures OF THE ACPR FOR </a:t>
            </a:r>
            <a:r>
              <a:rPr lang="fr-FR" dirty="0">
                <a:solidFill>
                  <a:srgbClr val="205AA7"/>
                </a:solidFill>
              </a:rPr>
              <a:t>2020? </a:t>
            </a:r>
            <a:r>
              <a:rPr lang="fr-FR" dirty="0" smtClean="0">
                <a:solidFill>
                  <a:srgbClr val="205AA7"/>
                </a:solidFill>
              </a:rPr>
              <a:t>(1/2</a:t>
            </a:r>
            <a:r>
              <a:rPr lang="fr-FR" dirty="0">
                <a:solidFill>
                  <a:srgbClr val="205AA7"/>
                </a:solidFill>
              </a:rPr>
              <a:t>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5458" y="4078897"/>
            <a:ext cx="8456945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500" b="1" cap="all" dirty="0">
                <a:solidFill>
                  <a:srgbClr val="205AA7"/>
                </a:solidFill>
                <a:ea typeface="+mj-ea"/>
                <a:cs typeface="+mj-cs"/>
              </a:rPr>
              <a:t>Authorisations &amp; Sanctions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56150" y="1418664"/>
            <a:ext cx="5456254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500" b="1" cap="all" dirty="0" err="1" smtClean="0">
                <a:solidFill>
                  <a:srgbClr val="205AA7"/>
                </a:solidFill>
                <a:ea typeface="+mj-ea"/>
                <a:cs typeface="+mj-cs"/>
              </a:rPr>
              <a:t>Headcount</a:t>
            </a:r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 &amp; BUDGET</a:t>
            </a:r>
            <a:endParaRPr lang="fr-FR" sz="1500" b="1" cap="all" dirty="0">
              <a:solidFill>
                <a:srgbClr val="205AA7"/>
              </a:solidFill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31788" y="6052214"/>
            <a:ext cx="25260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</a:rPr>
              <a:t>Source: </a:t>
            </a:r>
            <a:r>
              <a:rPr lang="fr-FR" sz="1200" dirty="0" smtClean="0">
                <a:solidFill>
                  <a:srgbClr val="FF0000"/>
                </a:solidFill>
                <a:hlinkClick r:id="rId3"/>
              </a:rPr>
              <a:t>2020 </a:t>
            </a:r>
            <a:r>
              <a:rPr lang="fr-FR" sz="1200" dirty="0" err="1" smtClean="0">
                <a:solidFill>
                  <a:srgbClr val="FF0000"/>
                </a:solidFill>
                <a:hlinkClick r:id="rId3"/>
              </a:rPr>
              <a:t>annual</a:t>
            </a:r>
            <a:r>
              <a:rPr lang="fr-FR" sz="1200" dirty="0" smtClean="0">
                <a:solidFill>
                  <a:srgbClr val="FF0000"/>
                </a:solidFill>
                <a:hlinkClick r:id="rId3"/>
              </a:rPr>
              <a:t> report</a:t>
            </a:r>
            <a:endParaRPr lang="fr-FR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2255012" y="5341400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0" y="4190688"/>
            <a:ext cx="914479" cy="914479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4585052" y="4204229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424567" y="5515436"/>
            <a:ext cx="77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25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34537" y="6050790"/>
            <a:ext cx="30052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fr-FR" sz="1200" dirty="0" smtClean="0">
                <a:solidFill>
                  <a:srgbClr val="D2D2D2">
                    <a:lumMod val="50000"/>
                  </a:srgbClr>
                </a:solidFill>
              </a:rPr>
              <a:t>Source: </a:t>
            </a:r>
            <a:r>
              <a:rPr lang="fr-FR" sz="1200" dirty="0" smtClean="0">
                <a:solidFill>
                  <a:srgbClr val="FF0000"/>
                </a:solidFill>
                <a:hlinkClick r:id="rId3"/>
              </a:rPr>
              <a:t>2020 </a:t>
            </a:r>
            <a:r>
              <a:rPr lang="fr-FR" sz="1200" dirty="0" err="1" smtClean="0">
                <a:solidFill>
                  <a:srgbClr val="FF0000"/>
                </a:solidFill>
                <a:hlinkClick r:id="rId3"/>
              </a:rPr>
              <a:t>annual</a:t>
            </a:r>
            <a:r>
              <a:rPr lang="fr-FR" sz="1200" dirty="0" smtClean="0">
                <a:solidFill>
                  <a:srgbClr val="FF0000"/>
                </a:solidFill>
                <a:hlinkClick r:id="rId3"/>
              </a:rPr>
              <a:t> report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7506" y="43977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76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9929" y="4466123"/>
            <a:ext cx="33481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chemeClr val="accent3"/>
                </a:solidFill>
              </a:rPr>
              <a:t>o</a:t>
            </a:r>
            <a:r>
              <a:rPr lang="fr-FR" sz="1500" dirty="0" smtClean="0">
                <a:solidFill>
                  <a:schemeClr val="accent3"/>
                </a:solidFill>
              </a:rPr>
              <a:t>n </a:t>
            </a:r>
            <a:r>
              <a:rPr lang="fr-FR" sz="1500" dirty="0" err="1" smtClean="0">
                <a:solidFill>
                  <a:schemeClr val="accent3"/>
                </a:solidFill>
              </a:rPr>
              <a:t>prudential</a:t>
            </a:r>
            <a:r>
              <a:rPr lang="fr-FR" sz="1500" dirty="0" smtClean="0">
                <a:solidFill>
                  <a:schemeClr val="accent3"/>
                </a:solidFill>
              </a:rPr>
              <a:t> </a:t>
            </a:r>
            <a:r>
              <a:rPr lang="fr-FR" sz="1500" dirty="0" err="1" smtClean="0">
                <a:solidFill>
                  <a:schemeClr val="accent3"/>
                </a:solidFill>
              </a:rPr>
              <a:t>matters</a:t>
            </a:r>
            <a:endParaRPr lang="fr-FR" sz="1500" dirty="0"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43368" y="435894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64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8740" y="5476255"/>
            <a:ext cx="3605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solidFill>
                  <a:schemeClr val="accent3"/>
                </a:solidFill>
              </a:rPr>
              <a:t>o</a:t>
            </a:r>
            <a:r>
              <a:rPr lang="fr-FR" sz="1500" dirty="0" smtClean="0">
                <a:solidFill>
                  <a:schemeClr val="accent3"/>
                </a:solidFill>
              </a:rPr>
              <a:t>n the fight </a:t>
            </a:r>
            <a:r>
              <a:rPr lang="fr-FR" sz="1500" dirty="0" err="1" smtClean="0">
                <a:solidFill>
                  <a:schemeClr val="accent3"/>
                </a:solidFill>
              </a:rPr>
              <a:t>against</a:t>
            </a:r>
            <a:r>
              <a:rPr lang="fr-FR" sz="1500" dirty="0" smtClean="0">
                <a:solidFill>
                  <a:schemeClr val="accent3"/>
                </a:solidFill>
              </a:rPr>
              <a:t> money </a:t>
            </a:r>
            <a:r>
              <a:rPr lang="fr-FR" sz="1500" dirty="0" err="1" smtClean="0">
                <a:solidFill>
                  <a:schemeClr val="accent3"/>
                </a:solidFill>
              </a:rPr>
              <a:t>laundering</a:t>
            </a:r>
            <a:r>
              <a:rPr lang="fr-FR" sz="1500" dirty="0" smtClean="0">
                <a:solidFill>
                  <a:schemeClr val="accent3"/>
                </a:solidFill>
              </a:rPr>
              <a:t> and </a:t>
            </a:r>
            <a:r>
              <a:rPr lang="fr-FR" sz="1500" dirty="0" err="1" smtClean="0">
                <a:solidFill>
                  <a:schemeClr val="accent3"/>
                </a:solidFill>
              </a:rPr>
              <a:t>terrorist</a:t>
            </a:r>
            <a:r>
              <a:rPr lang="fr-FR" sz="1500" dirty="0" smtClean="0">
                <a:solidFill>
                  <a:schemeClr val="accent3"/>
                </a:solidFill>
              </a:rPr>
              <a:t> financing (AML-CFT)</a:t>
            </a:r>
            <a:endParaRPr lang="fr-FR" sz="1500" dirty="0">
              <a:solidFill>
                <a:schemeClr val="accent3"/>
              </a:solidFill>
            </a:endParaRPr>
          </a:p>
        </p:txBody>
      </p:sp>
      <p:sp>
        <p:nvSpPr>
          <p:cNvPr id="27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dirty="0" smtClean="0">
                <a:solidFill>
                  <a:schemeClr val="tx2"/>
                </a:solidFill>
              </a:rPr>
              <a:t>- 12/2021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5" name="Titre 5"/>
          <p:cNvSpPr txBox="1">
            <a:spLocks/>
          </p:cNvSpPr>
          <p:nvPr/>
        </p:nvSpPr>
        <p:spPr>
          <a:xfrm>
            <a:off x="506100" y="205581"/>
            <a:ext cx="8229600" cy="73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31429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205AA7"/>
                </a:solidFill>
              </a:rPr>
              <a:t>What are the key figures of the ACPR for 2020</a:t>
            </a:r>
            <a:r>
              <a:rPr lang="fr-FR" dirty="0">
                <a:solidFill>
                  <a:srgbClr val="205AA7"/>
                </a:solidFill>
              </a:rPr>
              <a:t>? </a:t>
            </a:r>
            <a:r>
              <a:rPr lang="fr-FR" dirty="0" smtClean="0">
                <a:solidFill>
                  <a:srgbClr val="205AA7"/>
                </a:solidFill>
              </a:rPr>
              <a:t>(2/2</a:t>
            </a:r>
            <a:r>
              <a:rPr lang="fr-FR" dirty="0">
                <a:solidFill>
                  <a:srgbClr val="205AA7"/>
                </a:solidFill>
              </a:rPr>
              <a:t>)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5771428" y="1921043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163006" y="2034200"/>
            <a:ext cx="2615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supervised institutions</a:t>
            </a:r>
          </a:p>
          <a:p>
            <a:pPr lvl="0"/>
            <a:r>
              <a:rPr lang="fr-FR" sz="1500" dirty="0">
                <a:solidFill>
                  <a:srgbClr val="205AA7"/>
                </a:solidFill>
              </a:rPr>
              <a:t>in the </a:t>
            </a:r>
            <a:r>
              <a:rPr lang="fr-FR" sz="1500" dirty="0" smtClean="0">
                <a:solidFill>
                  <a:srgbClr val="205AA7"/>
                </a:solidFill>
              </a:rPr>
              <a:t>banking </a:t>
            </a:r>
            <a:r>
              <a:rPr lang="fr-FR" sz="1500" dirty="0">
                <a:solidFill>
                  <a:srgbClr val="205AA7"/>
                </a:solidFill>
              </a:rPr>
              <a:t>sector</a:t>
            </a:r>
          </a:p>
          <a:p>
            <a:pPr lvl="0"/>
            <a:r>
              <a:rPr lang="fr-FR" sz="1200" i="1" dirty="0" smtClean="0">
                <a:solidFill>
                  <a:srgbClr val="205AA7"/>
                </a:solidFill>
              </a:rPr>
              <a:t>(see Annex 2)</a:t>
            </a:r>
            <a:endParaRPr lang="fr-FR" sz="1200" i="1" dirty="0">
              <a:solidFill>
                <a:srgbClr val="205AA7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553322" y="2054296"/>
            <a:ext cx="24468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supervised insurance </a:t>
            </a:r>
            <a:r>
              <a:rPr lang="fr-FR" sz="1500" dirty="0">
                <a:solidFill>
                  <a:srgbClr val="205AA7"/>
                </a:solidFill>
              </a:rPr>
              <a:t>and </a:t>
            </a:r>
            <a:r>
              <a:rPr lang="fr-FR" sz="1500" dirty="0" err="1">
                <a:solidFill>
                  <a:srgbClr val="205AA7"/>
                </a:solidFill>
              </a:rPr>
              <a:t>mutual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undertakings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58095" y="2095080"/>
            <a:ext cx="6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683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53684" y="3498697"/>
            <a:ext cx="8395154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ON-site inspections</a:t>
            </a:r>
            <a:endParaRPr lang="fr-FR" sz="1500" b="1" cap="all" dirty="0">
              <a:solidFill>
                <a:srgbClr val="205AA7"/>
              </a:solidFill>
              <a:ea typeface="+mj-ea"/>
              <a:cs typeface="+mj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359827" y="1921043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2444538" y="2095080"/>
            <a:ext cx="6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657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359827" y="1386919"/>
            <a:ext cx="6375873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sz="1500" b="1" cap="all" dirty="0">
                <a:solidFill>
                  <a:srgbClr val="205AA7"/>
                </a:solidFill>
                <a:ea typeface="+mj-ea"/>
                <a:cs typeface="+mj-cs"/>
              </a:rPr>
              <a:t>SUPERVISED </a:t>
            </a:r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INSTITUTIONS</a:t>
            </a:r>
            <a:endParaRPr lang="fr-FR" sz="1500" b="1" cap="all" dirty="0">
              <a:solidFill>
                <a:srgbClr val="205AA7"/>
              </a:solidFill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207" y="1407215"/>
            <a:ext cx="1993543" cy="186629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5535900" y="4463507"/>
            <a:ext cx="263650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chemeClr val="accent3"/>
                </a:solidFill>
              </a:rPr>
              <a:t>o</a:t>
            </a:r>
            <a:r>
              <a:rPr lang="fr-FR" sz="1500" dirty="0" smtClean="0">
                <a:solidFill>
                  <a:schemeClr val="accent3"/>
                </a:solidFill>
              </a:rPr>
              <a:t>n business practices</a:t>
            </a:r>
            <a:endParaRPr lang="fr-FR" sz="1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06100" y="-2540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What are the </a:t>
            </a:r>
            <a:r>
              <a:rPr lang="fr-FR" dirty="0" err="1" smtClean="0">
                <a:solidFill>
                  <a:srgbClr val="205AA7"/>
                </a:solidFill>
              </a:rPr>
              <a:t>ACpr</a:t>
            </a:r>
            <a:r>
              <a:rPr lang="fr-FR" dirty="0" smtClean="0">
                <a:solidFill>
                  <a:srgbClr val="205AA7"/>
                </a:solidFill>
              </a:rPr>
              <a:t>’s decision-making bodies?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678264" y="3333984"/>
            <a:ext cx="3845542" cy="164262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500" b="1" dirty="0">
                <a:solidFill>
                  <a:srgbClr val="002060"/>
                </a:solidFill>
                <a:latin typeface="Calibri" pitchFamily="34" charset="0"/>
              </a:rPr>
              <a:t>RESOLUTION </a:t>
            </a:r>
            <a:r>
              <a:rPr lang="fr-FR" sz="1500" b="1" dirty="0" smtClean="0">
                <a:solidFill>
                  <a:srgbClr val="002060"/>
                </a:solidFill>
                <a:latin typeface="Calibri" pitchFamily="34" charset="0"/>
              </a:rPr>
              <a:t>BODY</a:t>
            </a:r>
            <a:endParaRPr lang="fr-FR" sz="1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639558" y="3327978"/>
            <a:ext cx="3846174" cy="165530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500" b="1" dirty="0" smtClean="0">
                <a:solidFill>
                  <a:srgbClr val="002060"/>
                </a:solidFill>
                <a:latin typeface="Calibri" pitchFamily="34" charset="0"/>
              </a:rPr>
              <a:t>ADVISORY COMMISSIONS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4627092" y="1532321"/>
            <a:ext cx="3851957" cy="165530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500" b="1" dirty="0">
                <a:solidFill>
                  <a:srgbClr val="002060"/>
                </a:solidFill>
                <a:latin typeface="Calibri" pitchFamily="34" charset="0"/>
              </a:rPr>
              <a:t>SANCTIONS </a:t>
            </a:r>
            <a:r>
              <a:rPr lang="fr-FR" sz="1500" b="1" dirty="0" smtClean="0">
                <a:solidFill>
                  <a:srgbClr val="002060"/>
                </a:solidFill>
                <a:latin typeface="Calibri" pitchFamily="34" charset="0"/>
              </a:rPr>
              <a:t>COMMITTEE</a:t>
            </a:r>
            <a:endParaRPr lang="fr-FR" sz="1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78264" y="1520657"/>
            <a:ext cx="3851956" cy="1653075"/>
          </a:xfrm>
          <a:prstGeom prst="roundRect">
            <a:avLst/>
          </a:prstGeom>
          <a:solidFill>
            <a:srgbClr val="4887D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fr-FR" sz="1500" b="1" dirty="0" smtClean="0">
                <a:solidFill>
                  <a:srgbClr val="002060"/>
                </a:solidFill>
                <a:latin typeface="Calibri" pitchFamily="34" charset="0"/>
              </a:rPr>
              <a:t>SUPERVISORY BODY</a:t>
            </a:r>
            <a:endParaRPr lang="fr-FR" sz="15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829251" y="2043152"/>
            <a:ext cx="1742231" cy="4205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>
                <a:solidFill>
                  <a:srgbClr val="FFFFFF"/>
                </a:solidFill>
                <a:latin typeface="Calibri" pitchFamily="34" charset="0"/>
              </a:rPr>
              <a:t>Plenary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session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829252" y="2521650"/>
            <a:ext cx="1742230" cy="4205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>
                <a:solidFill>
                  <a:srgbClr val="FFFFFF"/>
                </a:solidFill>
                <a:latin typeface="Calibri" pitchFamily="34" charset="0"/>
              </a:rPr>
              <a:t>Restricted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session </a:t>
            </a:r>
            <a:r>
              <a:rPr lang="fr-FR" sz="1200" baseline="30000" dirty="0" smtClean="0">
                <a:solidFill>
                  <a:srgbClr val="FFFFFF"/>
                </a:solidFill>
                <a:latin typeface="Calibri" pitchFamily="34" charset="0"/>
              </a:rPr>
              <a:t>(1)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641106" y="2043153"/>
            <a:ext cx="1742230" cy="4205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 smtClean="0">
                <a:solidFill>
                  <a:srgbClr val="FFFFFF"/>
                </a:solidFill>
                <a:latin typeface="Calibri" pitchFamily="34" charset="0"/>
              </a:rPr>
              <a:t>Sectoral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1200" dirty="0"/>
              <a:t>insurance </a:t>
            </a:r>
            <a:r>
              <a:rPr lang="fr-FR" sz="1200" dirty="0" err="1" smtClean="0">
                <a:solidFill>
                  <a:srgbClr val="FFFFFF"/>
                </a:solidFill>
                <a:latin typeface="Calibri" pitchFamily="34" charset="0"/>
              </a:rPr>
              <a:t>sub-college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200" baseline="30000" dirty="0" smtClean="0">
                <a:solidFill>
                  <a:srgbClr val="FFFFFF"/>
                </a:solidFill>
                <a:latin typeface="Calibri" pitchFamily="34" charset="0"/>
              </a:rPr>
              <a:t>(2)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2648665" y="2521649"/>
            <a:ext cx="1742230" cy="42053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 smtClean="0">
                <a:solidFill>
                  <a:srgbClr val="FFFFFF"/>
                </a:solidFill>
                <a:latin typeface="Calibri" pitchFamily="34" charset="0"/>
              </a:rPr>
              <a:t>Sectoral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1200" dirty="0" smtClean="0"/>
              <a:t>banking</a:t>
            </a:r>
            <a:r>
              <a:rPr lang="fr-FR" sz="1200" dirty="0" smtClean="0"/>
              <a:t> </a:t>
            </a:r>
            <a:r>
              <a:rPr lang="fr-FR" sz="1200" dirty="0" err="1" smtClean="0"/>
              <a:t>sub-college</a:t>
            </a:r>
            <a:r>
              <a:rPr sz="1200" dirty="0" smtClean="0"/>
              <a:t> </a:t>
            </a:r>
            <a:r>
              <a:rPr lang="fr-FR" sz="1200" baseline="30000" dirty="0" smtClean="0">
                <a:solidFill>
                  <a:srgbClr val="FFFFFF"/>
                </a:solidFill>
                <a:latin typeface="Calibri" pitchFamily="34" charset="0"/>
              </a:rPr>
              <a:t>(2)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922945" y="3784572"/>
            <a:ext cx="3267900" cy="2183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Prudential cases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4922945" y="4065742"/>
            <a:ext cx="3267900" cy="2183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AML-CFT </a:t>
            </a:r>
            <a:r>
              <a:rPr lang="fr-FR" sz="1200" baseline="30000" dirty="0" smtClean="0">
                <a:solidFill>
                  <a:srgbClr val="FFFFFF"/>
                </a:solidFill>
                <a:latin typeface="Calibri" pitchFamily="34" charset="0"/>
              </a:rPr>
              <a:t>(3</a:t>
            </a:r>
            <a:r>
              <a:rPr lang="fr-FR" sz="1400" baseline="30000" dirty="0">
                <a:solidFill>
                  <a:srgbClr val="FFFFFF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4922945" y="4358202"/>
            <a:ext cx="3267900" cy="2183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Business Practices</a:t>
            </a:r>
          </a:p>
        </p:txBody>
      </p:sp>
      <p:sp>
        <p:nvSpPr>
          <p:cNvPr id="41" name="Rectangle à coins arrondis 40"/>
          <p:cNvSpPr/>
          <p:nvPr/>
        </p:nvSpPr>
        <p:spPr>
          <a:xfrm>
            <a:off x="4922945" y="4650184"/>
            <a:ext cx="3267900" cy="2183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Climate 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</a:rPr>
              <a:t>and Sustainable Finance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5340972" y="2178074"/>
            <a:ext cx="2434850" cy="6147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>
                <a:solidFill>
                  <a:srgbClr val="FFFFFF"/>
                </a:solidFill>
                <a:latin typeface="Calibri" pitchFamily="34" charset="0"/>
              </a:rPr>
              <a:t>Plenary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session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430365" y="3971167"/>
            <a:ext cx="2434850" cy="6147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 err="1">
                <a:solidFill>
                  <a:srgbClr val="FFFFFF"/>
                </a:solidFill>
                <a:latin typeface="Calibri" pitchFamily="34" charset="0"/>
              </a:rPr>
              <a:t>Plenary</a:t>
            </a:r>
            <a:r>
              <a:rPr lang="fr-FR" sz="12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fr-FR" sz="1200" dirty="0" smtClean="0">
                <a:solidFill>
                  <a:srgbClr val="FFFFFF"/>
                </a:solidFill>
                <a:latin typeface="Calibri" pitchFamily="34" charset="0"/>
              </a:rPr>
              <a:t>session</a:t>
            </a:r>
            <a:endParaRPr lang="fr-FR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1919" y="5187317"/>
            <a:ext cx="7290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Both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upervisory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body's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restricted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sessions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cover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individual issues that may have a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significant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impact on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both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the banking and insurance sectors or on financial stability as a whole. It is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tasked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examining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issues relating to the supervision of financial conglomerates</a:t>
            </a:r>
          </a:p>
          <a:p>
            <a:pPr marL="228600" indent="-228600" algn="just">
              <a:buAutoNum type="arabicParenBoth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The sectoral sub-colleges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, one of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dedicated to the banking sector and the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to the insurance sector, are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tasks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appraising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individual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cases as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as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general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issues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specific to their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sector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(3) Combating money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laundering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fr-FR" sz="1200" b="1" dirty="0" err="1">
                <a:solidFill>
                  <a:schemeClr val="bg1">
                    <a:lumMod val="50000"/>
                  </a:schemeClr>
                </a:solidFill>
              </a:rPr>
              <a:t>terrorist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 financing</a:t>
            </a:r>
          </a:p>
        </p:txBody>
      </p:sp>
      <p:sp>
        <p:nvSpPr>
          <p:cNvPr id="4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dirty="0" smtClean="0">
                <a:solidFill>
                  <a:schemeClr val="tx2"/>
                </a:solidFill>
              </a:rPr>
              <a:t>- 12/2021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15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-36945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Organization chart of the Secretariat General</a:t>
            </a:r>
            <a:endParaRPr lang="fr-FR" dirty="0">
              <a:solidFill>
                <a:srgbClr val="205AA7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2000561" y="5392738"/>
            <a:ext cx="5027452" cy="61594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1951395" y="3216124"/>
            <a:ext cx="5076618" cy="110018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1951393" y="4390814"/>
            <a:ext cx="5076620" cy="93323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951394" y="1190834"/>
            <a:ext cx="5223129" cy="192934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9804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4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036" y="127344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Banking </a:t>
            </a: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Supervision 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Directorates </a:t>
            </a: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1 and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On-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site </a:t>
            </a: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nspection </a:t>
            </a:r>
            <a:r>
              <a:rPr lang="fr-FR" sz="1400" dirty="0" err="1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lang="fr-FR" sz="1400" dirty="0" err="1" smtClean="0">
                <a:solidFill>
                  <a:srgbClr val="002060"/>
                </a:solidFill>
                <a:latin typeface="Calibri" pitchFamily="34" charset="0"/>
              </a:rPr>
              <a:t>elegation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Insurance Supervision Directorates 1 and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Cross-functional and </a:t>
            </a:r>
            <a:r>
              <a:rPr lang="en-US" sz="1400" dirty="0" err="1">
                <a:solidFill>
                  <a:srgbClr val="002060"/>
                </a:solidFill>
                <a:latin typeface="Calibri" pitchFamily="34" charset="0"/>
              </a:rPr>
              <a:t>S</a:t>
            </a:r>
            <a:r>
              <a:rPr lang="en-US" sz="1400" dirty="0" err="1" smtClean="0">
                <a:solidFill>
                  <a:srgbClr val="002060"/>
                </a:solidFill>
                <a:latin typeface="Calibri" pitchFamily="34" charset="0"/>
              </a:rPr>
              <a:t>pecialised</a:t>
            </a:r>
            <a:r>
              <a:rPr lang="en-US" sz="1400" dirty="0" smtClean="0">
                <a:solidFill>
                  <a:srgbClr val="002060"/>
                </a:solidFill>
                <a:latin typeface="Calibri" pitchFamily="34" charset="0"/>
              </a:rPr>
              <a:t> Supervision 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Directorate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Anti-Money </a:t>
            </a: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Laundering 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and </a:t>
            </a: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Terrorist </a:t>
            </a:r>
            <a:r>
              <a:rPr lang="fr-FR" sz="1400" dirty="0" err="1" smtClean="0">
                <a:solidFill>
                  <a:srgbClr val="002060"/>
                </a:solidFill>
                <a:latin typeface="Calibri" pitchFamily="34" charset="0"/>
              </a:rPr>
              <a:t>Financing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 Directorate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" pitchFamily="34" charset="0"/>
              </a:rPr>
              <a:t>Business Practices Supervision 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Directorate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 err="1">
                <a:solidFill>
                  <a:srgbClr val="002060"/>
                </a:solidFill>
              </a:rPr>
              <a:t>Quality</a:t>
            </a:r>
            <a:r>
              <a:rPr lang="fr-FR" sz="1400" dirty="0">
                <a:solidFill>
                  <a:srgbClr val="002060"/>
                </a:solidFill>
              </a:rPr>
              <a:t> </a:t>
            </a:r>
            <a:r>
              <a:rPr lang="fr-FR" sz="1400" dirty="0" smtClean="0">
                <a:solidFill>
                  <a:srgbClr val="002060"/>
                </a:solidFill>
              </a:rPr>
              <a:t>and </a:t>
            </a:r>
            <a:r>
              <a:rPr lang="fr-FR" sz="1400" dirty="0" err="1" smtClean="0">
                <a:solidFill>
                  <a:srgbClr val="002060"/>
                </a:solidFill>
              </a:rPr>
              <a:t>Methodology</a:t>
            </a:r>
            <a:r>
              <a:rPr lang="fr-FR" sz="1400" dirty="0" smtClean="0">
                <a:solidFill>
                  <a:srgbClr val="002060"/>
                </a:solidFill>
              </a:rPr>
              <a:t> Division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5036" y="44894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002060"/>
                </a:solidFill>
              </a:rPr>
              <a:t>Legal</a:t>
            </a:r>
            <a:r>
              <a:rPr lang="fr-FR" sz="1400" dirty="0" smtClean="0">
                <a:solidFill>
                  <a:srgbClr val="002060"/>
                </a:solidFill>
              </a:rPr>
              <a:t> </a:t>
            </a:r>
            <a:r>
              <a:rPr lang="fr-FR" sz="1400" dirty="0" err="1">
                <a:solidFill>
                  <a:srgbClr val="002060"/>
                </a:solidFill>
              </a:rPr>
              <a:t>A</a:t>
            </a:r>
            <a:r>
              <a:rPr lang="fr-FR" sz="1400" dirty="0" err="1" smtClean="0">
                <a:solidFill>
                  <a:srgbClr val="002060"/>
                </a:solidFill>
              </a:rPr>
              <a:t>ffairs</a:t>
            </a:r>
            <a:r>
              <a:rPr lang="fr-FR" sz="1400" dirty="0" smtClean="0">
                <a:solidFill>
                  <a:srgbClr val="002060"/>
                </a:solidFill>
              </a:rPr>
              <a:t>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2060"/>
                </a:solidFill>
              </a:rPr>
              <a:t>International </a:t>
            </a:r>
            <a:r>
              <a:rPr lang="fr-FR" sz="1400" dirty="0" err="1" smtClean="0">
                <a:solidFill>
                  <a:srgbClr val="002060"/>
                </a:solidFill>
              </a:rPr>
              <a:t>Affairs</a:t>
            </a:r>
            <a:r>
              <a:rPr lang="fr-FR" sz="1400" dirty="0">
                <a:solidFill>
                  <a:srgbClr val="002060"/>
                </a:solidFill>
              </a:rPr>
              <a:t> Directorate</a:t>
            </a:r>
            <a:endParaRPr lang="fr-FR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Risk Analysis Directorate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5036" y="3282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2060"/>
                </a:solidFill>
              </a:rPr>
              <a:t>Authorisation </a:t>
            </a:r>
            <a:r>
              <a:rPr lang="fr-FR" sz="1400" dirty="0">
                <a:solidFill>
                  <a:srgbClr val="002060"/>
                </a:solidFill>
              </a:rPr>
              <a:t>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Fintech Innovation </a:t>
            </a:r>
            <a:r>
              <a:rPr lang="fr-FR" sz="1400" dirty="0" smtClean="0">
                <a:solidFill>
                  <a:srgbClr val="002060"/>
                </a:solidFill>
              </a:rPr>
              <a:t>Unit</a:t>
            </a:r>
            <a:endParaRPr lang="fr-FR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Resolution Directorate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2060"/>
                </a:solidFill>
              </a:rPr>
              <a:t>Sanctions </a:t>
            </a:r>
            <a:r>
              <a:rPr lang="fr-FR" sz="1400" dirty="0" err="1" smtClean="0">
                <a:solidFill>
                  <a:srgbClr val="002060"/>
                </a:solidFill>
              </a:rPr>
              <a:t>Committee</a:t>
            </a:r>
            <a:r>
              <a:rPr lang="fr-FR" sz="1400" dirty="0" smtClean="0">
                <a:solidFill>
                  <a:srgbClr val="002060"/>
                </a:solidFill>
              </a:rPr>
              <a:t> Division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7909" y="5418063"/>
            <a:ext cx="4572000" cy="52322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002060"/>
                </a:solidFill>
                <a:latin typeface="Calibri" pitchFamily="34" charset="0"/>
              </a:rPr>
              <a:t>Human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 Resources and Support </a:t>
            </a:r>
            <a:r>
              <a:rPr lang="fr-FR" sz="1400" dirty="0" err="1" smtClean="0">
                <a:solidFill>
                  <a:srgbClr val="002060"/>
                </a:solidFill>
                <a:latin typeface="Calibri" pitchFamily="34" charset="0"/>
              </a:rPr>
              <a:t>Functions</a:t>
            </a:r>
            <a:r>
              <a:rPr lang="fr-FR" sz="1400" dirty="0" smtClean="0">
                <a:solidFill>
                  <a:srgbClr val="002060"/>
                </a:solidFill>
                <a:latin typeface="Calibri" pitchFamily="34" charset="0"/>
              </a:rPr>
              <a:t> Directorate</a:t>
            </a:r>
            <a:endParaRPr lang="fr-FR" sz="1400" dirty="0">
              <a:solidFill>
                <a:srgbClr val="00206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Communication unit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15437" y="1106055"/>
            <a:ext cx="1522528" cy="491784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 smtClean="0">
                <a:solidFill>
                  <a:srgbClr val="FFFFFF"/>
                </a:solidFill>
                <a:latin typeface="Calibri" pitchFamily="34" charset="0"/>
              </a:rPr>
              <a:t>General </a:t>
            </a:r>
            <a:r>
              <a:rPr lang="fr-FR" sz="2000" dirty="0" err="1" smtClean="0">
                <a:solidFill>
                  <a:srgbClr val="FFFFFF"/>
                </a:solidFill>
                <a:latin typeface="Calibri" pitchFamily="34" charset="0"/>
              </a:rPr>
              <a:t>Secretariat</a:t>
            </a:r>
            <a:r>
              <a:rPr lang="fr-FR" sz="2000" dirty="0" smtClean="0">
                <a:solidFill>
                  <a:srgbClr val="FFFFFF"/>
                </a:solidFill>
                <a:latin typeface="Calibri" pitchFamily="34" charset="0"/>
              </a:rPr>
              <a:t> of the ACPR</a:t>
            </a:r>
            <a:endParaRPr lang="fr-FR" sz="2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COMMUNICATION UNIT - </a:t>
            </a:r>
            <a:r>
              <a:rPr lang="fr-FR" dirty="0" smtClean="0">
                <a:solidFill>
                  <a:schemeClr val="tx2"/>
                </a:solidFill>
              </a:rPr>
              <a:t>12/2021</a:t>
            </a:r>
            <a:endParaRPr lang="fr-FR" dirty="0">
              <a:solidFill>
                <a:schemeClr val="tx2"/>
              </a:solidFill>
            </a:endParaRP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7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Rectangle avec coin rogné 3"/>
          <p:cNvSpPr/>
          <p:nvPr/>
        </p:nvSpPr>
        <p:spPr>
          <a:xfrm>
            <a:off x="6822505" y="1190833"/>
            <a:ext cx="1339002" cy="1929342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angle avec coin rogné 23"/>
          <p:cNvSpPr/>
          <p:nvPr/>
        </p:nvSpPr>
        <p:spPr>
          <a:xfrm>
            <a:off x="6822505" y="3216124"/>
            <a:ext cx="1339002" cy="1100187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nte and post</a:t>
            </a:r>
          </a:p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avec coin rogné 29"/>
          <p:cNvSpPr/>
          <p:nvPr/>
        </p:nvSpPr>
        <p:spPr>
          <a:xfrm>
            <a:off x="6822505" y="4386602"/>
            <a:ext cx="1339002" cy="937447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Cross-sectional functions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avec coin rogné 31"/>
          <p:cNvSpPr/>
          <p:nvPr/>
        </p:nvSpPr>
        <p:spPr>
          <a:xfrm>
            <a:off x="6822505" y="5392738"/>
            <a:ext cx="1339002" cy="615947"/>
          </a:xfrm>
          <a:prstGeom prst="snip1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Functions</a:t>
            </a:r>
            <a:endParaRPr lang="fr-FR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-36945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Want TO KNOW MORE?</a:t>
            </a:r>
            <a:endParaRPr lang="fr-FR" dirty="0">
              <a:solidFill>
                <a:srgbClr val="205AA7"/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794" y="2232135"/>
            <a:ext cx="1264816" cy="124071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4" y="1886446"/>
            <a:ext cx="2629605" cy="894066"/>
          </a:xfrm>
          <a:prstGeom prst="rect">
            <a:avLst/>
          </a:prstGeom>
        </p:spPr>
      </p:pic>
      <p:sp>
        <p:nvSpPr>
          <p:cNvPr id="38" name="Rectangle 37">
            <a:hlinkClick r:id="rId4"/>
          </p:cNvPr>
          <p:cNvSpPr/>
          <p:nvPr/>
        </p:nvSpPr>
        <p:spPr>
          <a:xfrm>
            <a:off x="1216765" y="3503255"/>
            <a:ext cx="220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acpr.bank-france.fr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Rectangle 38">
            <a:hlinkClick r:id="rId5"/>
          </p:cNvPr>
          <p:cNvSpPr/>
          <p:nvPr/>
        </p:nvSpPr>
        <p:spPr>
          <a:xfrm>
            <a:off x="5413696" y="3087637"/>
            <a:ext cx="182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abe-infoservice.fr</a:t>
            </a:r>
          </a:p>
        </p:txBody>
      </p:sp>
      <p:pic>
        <p:nvPicPr>
          <p:cNvPr id="40" name="Image 3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047" y="5485048"/>
            <a:ext cx="656455" cy="533924"/>
          </a:xfrm>
          <a:prstGeom prst="rect">
            <a:avLst/>
          </a:prstGeom>
        </p:spPr>
      </p:pic>
      <p:pic>
        <p:nvPicPr>
          <p:cNvPr id="41" name="Image 40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0727" y="5426959"/>
            <a:ext cx="600562" cy="600562"/>
          </a:xfrm>
          <a:prstGeom prst="rect">
            <a:avLst/>
          </a:prstGeom>
        </p:spPr>
      </p:pic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17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6" name="Picture 2" descr="Q et R | nenuphar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22" y="3587608"/>
            <a:ext cx="588885" cy="5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Q et R | nenuphar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324" y="3177283"/>
            <a:ext cx="588885" cy="5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68049" y="3607241"/>
            <a:ext cx="366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>
                <a:solidFill>
                  <a:srgbClr val="205AA7"/>
                </a:solidFill>
              </a:rPr>
              <a:t>A public service </a:t>
            </a:r>
            <a:r>
              <a:rPr lang="fr-FR" sz="1400" dirty="0" err="1" smtClean="0">
                <a:solidFill>
                  <a:srgbClr val="205AA7"/>
                </a:solidFill>
              </a:rPr>
              <a:t>website</a:t>
            </a:r>
            <a:r>
              <a:rPr lang="fr-FR" sz="1400" dirty="0" smtClean="0">
                <a:solidFill>
                  <a:srgbClr val="205AA7"/>
                </a:solidFill>
              </a:rPr>
              <a:t> dedicated to </a:t>
            </a:r>
            <a:r>
              <a:rPr lang="fr-FR" sz="1400" dirty="0" err="1" smtClean="0">
                <a:solidFill>
                  <a:srgbClr val="205AA7"/>
                </a:solidFill>
              </a:rPr>
              <a:t>informing</a:t>
            </a:r>
            <a:r>
              <a:rPr lang="fr-FR" sz="1400" dirty="0" smtClean="0">
                <a:solidFill>
                  <a:srgbClr val="205AA7"/>
                </a:solidFill>
              </a:rPr>
              <a:t>, </a:t>
            </a:r>
            <a:r>
              <a:rPr lang="fr-FR" sz="1400" dirty="0" err="1" smtClean="0">
                <a:solidFill>
                  <a:srgbClr val="205AA7"/>
                </a:solidFill>
              </a:rPr>
              <a:t>alerting</a:t>
            </a:r>
            <a:r>
              <a:rPr lang="fr-FR" sz="1400" dirty="0" smtClean="0">
                <a:solidFill>
                  <a:srgbClr val="205AA7"/>
                </a:solidFill>
              </a:rPr>
              <a:t> </a:t>
            </a:r>
            <a:r>
              <a:rPr lang="fr-FR" sz="1400" dirty="0">
                <a:solidFill>
                  <a:srgbClr val="205AA7"/>
                </a:solidFill>
              </a:rPr>
              <a:t>and </a:t>
            </a:r>
            <a:r>
              <a:rPr lang="fr-FR" sz="1400" dirty="0" err="1" smtClean="0">
                <a:solidFill>
                  <a:srgbClr val="205AA7"/>
                </a:solidFill>
              </a:rPr>
              <a:t>guiding</a:t>
            </a:r>
            <a:r>
              <a:rPr lang="fr-FR" sz="1400" dirty="0" smtClean="0">
                <a:solidFill>
                  <a:srgbClr val="205AA7"/>
                </a:solidFill>
              </a:rPr>
              <a:t> </a:t>
            </a:r>
            <a:r>
              <a:rPr lang="fr-FR" sz="1400" dirty="0">
                <a:solidFill>
                  <a:srgbClr val="205AA7"/>
                </a:solidFill>
              </a:rPr>
              <a:t>financial </a:t>
            </a:r>
            <a:r>
              <a:rPr lang="fr-FR" sz="1400" dirty="0" err="1">
                <a:solidFill>
                  <a:srgbClr val="205AA7"/>
                </a:solidFill>
              </a:rPr>
              <a:t>sector</a:t>
            </a:r>
            <a:r>
              <a:rPr lang="fr-FR" sz="1400" dirty="0">
                <a:solidFill>
                  <a:srgbClr val="205AA7"/>
                </a:solidFill>
              </a:rPr>
              <a:t> </a:t>
            </a:r>
            <a:r>
              <a:rPr lang="fr-FR" sz="1400" dirty="0" err="1" smtClean="0">
                <a:solidFill>
                  <a:srgbClr val="205AA7"/>
                </a:solidFill>
              </a:rPr>
              <a:t>customers</a:t>
            </a:r>
            <a:endParaRPr lang="fr-FR" sz="1400" dirty="0">
              <a:solidFill>
                <a:srgbClr val="205AA7"/>
              </a:solidFill>
            </a:endParaRPr>
          </a:p>
        </p:txBody>
      </p:sp>
      <p:pic>
        <p:nvPicPr>
          <p:cNvPr id="3" name="Image 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6" y="5168349"/>
            <a:ext cx="1831265" cy="1139507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68000" y="1379148"/>
            <a:ext cx="7892229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cap="all" dirty="0" err="1" smtClean="0">
                <a:solidFill>
                  <a:srgbClr val="205AA7"/>
                </a:solidFill>
                <a:ea typeface="+mj-ea"/>
                <a:cs typeface="+mj-cs"/>
              </a:rPr>
              <a:t>Visit</a:t>
            </a:r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 </a:t>
            </a:r>
            <a:r>
              <a:rPr lang="fr-FR" sz="1500" b="1" cap="all" dirty="0" err="1" smtClean="0">
                <a:solidFill>
                  <a:srgbClr val="205AA7"/>
                </a:solidFill>
                <a:ea typeface="+mj-ea"/>
                <a:cs typeface="+mj-cs"/>
              </a:rPr>
              <a:t>our</a:t>
            </a:r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 websites:</a:t>
            </a:r>
            <a:endParaRPr lang="fr-FR" sz="1500" b="1" cap="all" dirty="0">
              <a:solidFill>
                <a:srgbClr val="205AA7"/>
              </a:solidFill>
              <a:ea typeface="+mj-ea"/>
              <a:cs typeface="+mj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68000" y="4729060"/>
            <a:ext cx="7892229" cy="3231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cap="all" dirty="0" smtClean="0">
                <a:solidFill>
                  <a:srgbClr val="205AA7"/>
                </a:solidFill>
                <a:ea typeface="+mj-ea"/>
                <a:cs typeface="+mj-cs"/>
              </a:rPr>
              <a:t>Follow the ACPR on social media:</a:t>
            </a:r>
            <a:endParaRPr lang="fr-FR" sz="1500" b="1" cap="all" dirty="0">
              <a:solidFill>
                <a:srgbClr val="205AA7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54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-36945"/>
            <a:ext cx="8676000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ANNEX 1: ACPR locations</a:t>
            </a:r>
            <a:endParaRPr lang="fr-FR" dirty="0">
              <a:solidFill>
                <a:srgbClr val="205AA7"/>
              </a:solidFill>
            </a:endParaRP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18</a:t>
            </a:fld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289" y="2214551"/>
            <a:ext cx="2762401" cy="18416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098" y="4110494"/>
            <a:ext cx="2752732" cy="1832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2000" y="1397446"/>
            <a:ext cx="76176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Paris Saint-Lazare: </a:t>
            </a:r>
            <a:r>
              <a:rPr lang="fr-FR" sz="1500" dirty="0">
                <a:solidFill>
                  <a:srgbClr val="205AA7"/>
                </a:solidFill>
              </a:rPr>
              <a:t>p</a:t>
            </a:r>
            <a:r>
              <a:rPr lang="fr-FR" sz="1500" dirty="0" smtClean="0">
                <a:solidFill>
                  <a:srgbClr val="205AA7"/>
                </a:solidFill>
              </a:rPr>
              <a:t>lace de Budapest (</a:t>
            </a:r>
            <a:r>
              <a:rPr lang="fr-FR" sz="1500" dirty="0" err="1" smtClean="0">
                <a:solidFill>
                  <a:srgbClr val="205AA7"/>
                </a:solidFill>
              </a:rPr>
              <a:t>Intown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b</a:t>
            </a:r>
            <a:r>
              <a:rPr lang="fr-FR" sz="1500" dirty="0" smtClean="0">
                <a:solidFill>
                  <a:srgbClr val="205AA7"/>
                </a:solidFill>
              </a:rPr>
              <a:t>uilding) and </a:t>
            </a:r>
            <a:r>
              <a:rPr lang="fr-FR" sz="1500" dirty="0">
                <a:solidFill>
                  <a:srgbClr val="205AA7"/>
                </a:solidFill>
              </a:rPr>
              <a:t>r</a:t>
            </a:r>
            <a:r>
              <a:rPr lang="fr-FR" sz="1500" dirty="0" smtClean="0">
                <a:solidFill>
                  <a:srgbClr val="205AA7"/>
                </a:solidFill>
              </a:rPr>
              <a:t>ue de Londres</a:t>
            </a:r>
            <a:endParaRPr lang="fr-FR" sz="1500" dirty="0">
              <a:solidFill>
                <a:srgbClr val="205AA7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Lille (ACPR offices in the BDF branch)</a:t>
            </a:r>
          </a:p>
          <a:p>
            <a:pPr marL="28575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Tours (ACPR offices in the BDF branch)</a:t>
            </a:r>
          </a:p>
        </p:txBody>
      </p:sp>
      <p:sp>
        <p:nvSpPr>
          <p:cNvPr id="11" name="Pentagone 10"/>
          <p:cNvSpPr/>
          <p:nvPr/>
        </p:nvSpPr>
        <p:spPr>
          <a:xfrm>
            <a:off x="210311" y="1439659"/>
            <a:ext cx="511689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29" y="2214551"/>
            <a:ext cx="4970825" cy="37281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84289" y="4110494"/>
            <a:ext cx="2752732" cy="1832175"/>
          </a:xfrm>
          <a:prstGeom prst="rect">
            <a:avLst/>
          </a:prstGeom>
          <a:noFill/>
          <a:ln w="635">
            <a:solidFill>
              <a:schemeClr val="tx1">
                <a:alpha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22000" y="6049752"/>
            <a:ext cx="78246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i="1" dirty="0" smtClean="0">
                <a:solidFill>
                  <a:srgbClr val="205AA7"/>
                </a:solidFill>
              </a:rPr>
              <a:t>ACPR offices, </a:t>
            </a:r>
            <a:r>
              <a:rPr lang="fr-FR" sz="1500" b="1" i="1" dirty="0" err="1" smtClean="0">
                <a:solidFill>
                  <a:srgbClr val="205AA7"/>
                </a:solidFill>
              </a:rPr>
              <a:t>Intown</a:t>
            </a:r>
            <a:r>
              <a:rPr lang="fr-FR" sz="1500" b="1" i="1" dirty="0" smtClean="0">
                <a:solidFill>
                  <a:srgbClr val="205AA7"/>
                </a:solidFill>
              </a:rPr>
              <a:t> building, Saint-Lazare</a:t>
            </a:r>
          </a:p>
        </p:txBody>
      </p:sp>
    </p:spTree>
    <p:extLst>
      <p:ext uri="{BB962C8B-B14F-4D97-AF65-F5344CB8AC3E}">
        <p14:creationId xmlns:p14="http://schemas.microsoft.com/office/powerpoint/2010/main" val="1301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19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AutoShape 6" descr="https://www.studyrama.com/pro/sites/default/files/styles/content/public/articles/managerdiversite.jpeg?itok=DCLh6jB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ANNEX 2: </a:t>
            </a:r>
            <a:r>
              <a:rPr lang="fr-FR" dirty="0" err="1" smtClean="0">
                <a:solidFill>
                  <a:srgbClr val="205AA7"/>
                </a:solidFill>
              </a:rPr>
              <a:t>entities</a:t>
            </a:r>
            <a:r>
              <a:rPr lang="fr-FR" dirty="0" smtClean="0">
                <a:solidFill>
                  <a:srgbClr val="205AA7"/>
                </a:solidFill>
              </a:rPr>
              <a:t> authorised to </a:t>
            </a:r>
            <a:r>
              <a:rPr lang="fr-FR" dirty="0" err="1" smtClean="0">
                <a:solidFill>
                  <a:srgbClr val="205AA7"/>
                </a:solidFill>
              </a:rPr>
              <a:t>operate</a:t>
            </a:r>
            <a:r>
              <a:rPr lang="fr-FR" dirty="0" smtClean="0">
                <a:solidFill>
                  <a:srgbClr val="205AA7"/>
                </a:solidFill>
              </a:rPr>
              <a:t> in France 31/12/20</a:t>
            </a:r>
            <a:endParaRPr lang="fr-FR" dirty="0">
              <a:solidFill>
                <a:srgbClr val="205AA7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903222"/>
              </p:ext>
            </p:extLst>
          </p:nvPr>
        </p:nvGraphicFramePr>
        <p:xfrm>
          <a:off x="3414893" y="1226701"/>
          <a:ext cx="5027507" cy="183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05">
                  <a:extLst>
                    <a:ext uri="{9D8B030D-6E8A-4147-A177-3AD203B41FA5}">
                      <a16:colId xmlns:a16="http://schemas.microsoft.com/office/drawing/2014/main" val="1850896445"/>
                    </a:ext>
                  </a:extLst>
                </a:gridCol>
                <a:gridCol w="838402">
                  <a:extLst>
                    <a:ext uri="{9D8B030D-6E8A-4147-A177-3AD203B41FA5}">
                      <a16:colId xmlns:a16="http://schemas.microsoft.com/office/drawing/2014/main" val="373595150"/>
                    </a:ext>
                  </a:extLst>
                </a:gridCol>
              </a:tblGrid>
              <a:tr h="280372"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Credit institutions (authorised in France and Monaco)</a:t>
                      </a:r>
                      <a:endParaRPr lang="fr-FR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2060"/>
                          </a:solidFill>
                        </a:rPr>
                        <a:t>341</a:t>
                      </a: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14947"/>
                  </a:ext>
                </a:extLst>
              </a:tr>
              <a:tr h="28037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Investment firms (authorised by the ACPR)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93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973310127"/>
                  </a:ext>
                </a:extLst>
              </a:tr>
              <a:tr h="313353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rgbClr val="002060"/>
                          </a:solidFill>
                        </a:rPr>
                        <a:t>Financing</a:t>
                      </a:r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 companies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156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52954"/>
                  </a:ext>
                </a:extLst>
              </a:tr>
              <a:tr h="31335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Payment institutions (authorised by the ACPR)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44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2972005967"/>
                  </a:ext>
                </a:extLst>
              </a:tr>
              <a:tr h="31335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Account information service providers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84040"/>
                  </a:ext>
                </a:extLst>
              </a:tr>
              <a:tr h="313353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Electronic money institutions (authorised by the ACPR)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36408306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88472" y="1996764"/>
            <a:ext cx="21119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supervised institutions</a:t>
            </a:r>
          </a:p>
          <a:p>
            <a:pPr lvl="0"/>
            <a:r>
              <a:rPr lang="fr-FR" sz="1500" dirty="0">
                <a:solidFill>
                  <a:srgbClr val="205AA7"/>
                </a:solidFill>
              </a:rPr>
              <a:t>in the banking sector</a:t>
            </a:r>
          </a:p>
        </p:txBody>
      </p:sp>
      <p:sp>
        <p:nvSpPr>
          <p:cNvPr id="14" name="Ellipse 13"/>
          <p:cNvSpPr/>
          <p:nvPr/>
        </p:nvSpPr>
        <p:spPr>
          <a:xfrm>
            <a:off x="194023" y="2046953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8734" y="2160696"/>
            <a:ext cx="6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657</a:t>
            </a:r>
          </a:p>
        </p:txBody>
      </p:sp>
      <p:sp>
        <p:nvSpPr>
          <p:cNvPr id="18" name="Accolade ouvrante 17"/>
          <p:cNvSpPr/>
          <p:nvPr/>
        </p:nvSpPr>
        <p:spPr>
          <a:xfrm>
            <a:off x="3124201" y="1152440"/>
            <a:ext cx="290692" cy="252011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50580"/>
              </p:ext>
            </p:extLst>
          </p:nvPr>
        </p:nvGraphicFramePr>
        <p:xfrm>
          <a:off x="278735" y="3700350"/>
          <a:ext cx="8377221" cy="3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221">
                  <a:extLst>
                    <a:ext uri="{9D8B030D-6E8A-4147-A177-3AD203B41FA5}">
                      <a16:colId xmlns:a16="http://schemas.microsoft.com/office/drawing/2014/main" val="1850896445"/>
                    </a:ext>
                  </a:extLst>
                </a:gridCol>
              </a:tblGrid>
              <a:tr h="320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 institutions authorised by the ACPR: 199 (5 third party financing companies and 194 bureaux de change)</a:t>
                      </a:r>
                    </a:p>
                  </a:txBody>
                  <a:tcPr marL="79285" marR="79285" marT="39643" marB="396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37654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73568"/>
              </p:ext>
            </p:extLst>
          </p:nvPr>
        </p:nvGraphicFramePr>
        <p:xfrm>
          <a:off x="278734" y="3973229"/>
          <a:ext cx="8377222" cy="29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222">
                  <a:extLst>
                    <a:ext uri="{9D8B030D-6E8A-4147-A177-3AD203B41FA5}">
                      <a16:colId xmlns:a16="http://schemas.microsoft.com/office/drawing/2014/main" val="1850896445"/>
                    </a:ext>
                  </a:extLst>
                </a:gridCol>
              </a:tblGrid>
              <a:tr h="25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Branches of European Economic Area institutions </a:t>
                      </a:r>
                      <a:r>
                        <a:rPr kumimoji="0" lang="fr-F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kumimoji="0" lang="fr-F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  <a:r>
                        <a:rPr kumimoji="0" lang="fr-FR" sz="14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of establishment: 216</a:t>
                      </a:r>
                      <a:endParaRPr kumimoji="0" lang="fr-FR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85" marR="79285" marT="39643" marB="396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5987"/>
                  </a:ext>
                </a:extLst>
              </a:tr>
            </a:tbl>
          </a:graphicData>
        </a:graphic>
      </p:graphicFrame>
      <p:sp>
        <p:nvSpPr>
          <p:cNvPr id="21" name="Ellipse 20"/>
          <p:cNvSpPr/>
          <p:nvPr/>
        </p:nvSpPr>
        <p:spPr>
          <a:xfrm>
            <a:off x="166551" y="5132418"/>
            <a:ext cx="809738" cy="809738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062956" y="5306455"/>
            <a:ext cx="24468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supervised insurance </a:t>
            </a:r>
            <a:r>
              <a:rPr lang="fr-FR" sz="1500" dirty="0">
                <a:solidFill>
                  <a:srgbClr val="205AA7"/>
                </a:solidFill>
              </a:rPr>
              <a:t>and </a:t>
            </a:r>
            <a:r>
              <a:rPr lang="fr-FR" sz="1500" dirty="0" err="1">
                <a:solidFill>
                  <a:srgbClr val="205AA7"/>
                </a:solidFill>
              </a:rPr>
              <a:t>mutual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undertakings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3218" y="5306455"/>
            <a:ext cx="651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683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90487"/>
              </p:ext>
            </p:extLst>
          </p:nvPr>
        </p:nvGraphicFramePr>
        <p:xfrm>
          <a:off x="3404137" y="4770614"/>
          <a:ext cx="5027507" cy="132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105">
                  <a:extLst>
                    <a:ext uri="{9D8B030D-6E8A-4147-A177-3AD203B41FA5}">
                      <a16:colId xmlns:a16="http://schemas.microsoft.com/office/drawing/2014/main" val="1850896445"/>
                    </a:ext>
                  </a:extLst>
                </a:gridCol>
                <a:gridCol w="838402">
                  <a:extLst>
                    <a:ext uri="{9D8B030D-6E8A-4147-A177-3AD203B41FA5}">
                      <a16:colId xmlns:a16="http://schemas.microsoft.com/office/drawing/2014/main" val="373595150"/>
                    </a:ext>
                  </a:extLst>
                </a:gridCol>
              </a:tblGrid>
              <a:tr h="280372"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Insurers: insurance companies, 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supplementary </a:t>
                      </a:r>
                      <a:r>
                        <a:rPr lang="fr-FR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occupational pension </a:t>
                      </a:r>
                      <a:r>
                        <a:rPr lang="fr-FR" sz="14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institutions, reinsurance companies, third-country branches </a:t>
                      </a:r>
                      <a:r>
                        <a:rPr lang="fr-FR" sz="14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(Insurance Code)</a:t>
                      </a:r>
                      <a:endParaRPr lang="fr-FR" sz="1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rgbClr val="002060"/>
                          </a:solidFill>
                        </a:rPr>
                        <a:t>281</a:t>
                      </a:r>
                      <a:endParaRPr lang="fr-FR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314947"/>
                  </a:ext>
                </a:extLst>
              </a:tr>
              <a:tr h="28037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Provident institutions </a:t>
                      </a:r>
                      <a:r>
                        <a:rPr lang="fr-FR" sz="1400" baseline="0" dirty="0" smtClean="0">
                          <a:solidFill>
                            <a:srgbClr val="002060"/>
                          </a:solidFill>
                        </a:rPr>
                        <a:t>(Social Security Code)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973310127"/>
                  </a:ext>
                </a:extLst>
              </a:tr>
              <a:tr h="313353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rgbClr val="002060"/>
                          </a:solidFill>
                        </a:rPr>
                        <a:t>Mutual</a:t>
                      </a:r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2060"/>
                          </a:solidFill>
                        </a:rPr>
                        <a:t>undertakings</a:t>
                      </a:r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400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fr-FR" sz="1400" dirty="0" err="1" smtClean="0">
                          <a:solidFill>
                            <a:srgbClr val="002060"/>
                          </a:solidFill>
                        </a:rPr>
                        <a:t>Mutual</a:t>
                      </a:r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002060"/>
                          </a:solidFill>
                        </a:rPr>
                        <a:t>Insurers</a:t>
                      </a:r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 Code)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369</a:t>
                      </a:r>
                      <a:endParaRPr lang="fr-FR" sz="1400" dirty="0">
                        <a:solidFill>
                          <a:srgbClr val="002060"/>
                        </a:solidFill>
                      </a:endParaRPr>
                    </a:p>
                  </a:txBody>
                  <a:tcPr marL="79285" marR="79285" marT="39643" marB="39643">
                    <a:solidFill>
                      <a:srgbClr val="FEF6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752954"/>
                  </a:ext>
                </a:extLst>
              </a:tr>
            </a:tbl>
          </a:graphicData>
        </a:graphic>
      </p:graphicFrame>
      <p:sp>
        <p:nvSpPr>
          <p:cNvPr id="25" name="Accolade ouvrante 24"/>
          <p:cNvSpPr/>
          <p:nvPr/>
        </p:nvSpPr>
        <p:spPr>
          <a:xfrm>
            <a:off x="3113445" y="4696353"/>
            <a:ext cx="290692" cy="1734581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2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503" y="16881"/>
            <a:ext cx="8229600" cy="1143000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ACPR?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2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5867" y="1159881"/>
            <a:ext cx="7052359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fr-FR" sz="2400" dirty="0" smtClean="0">
                <a:solidFill>
                  <a:srgbClr val="205AA7"/>
                </a:solidFill>
              </a:rPr>
              <a:t>The</a:t>
            </a:r>
            <a:r>
              <a:rPr lang="fr-FR" sz="2400" b="1" dirty="0" smtClean="0">
                <a:solidFill>
                  <a:srgbClr val="205AA7"/>
                </a:solidFill>
              </a:rPr>
              <a:t> </a:t>
            </a:r>
            <a:r>
              <a:rPr lang="fr-FR" sz="2400" b="1" i="1" dirty="0" smtClean="0">
                <a:solidFill>
                  <a:srgbClr val="205AA7"/>
                </a:solidFill>
              </a:rPr>
              <a:t>Autorité</a:t>
            </a:r>
            <a:r>
              <a:rPr lang="fr-FR" sz="2400" i="1" dirty="0" smtClean="0">
                <a:solidFill>
                  <a:srgbClr val="205AA7"/>
                </a:solidFill>
              </a:rPr>
              <a:t> </a:t>
            </a:r>
            <a:r>
              <a:rPr lang="fr-FR" sz="2400" b="1" i="1" dirty="0">
                <a:solidFill>
                  <a:srgbClr val="205AA7"/>
                </a:solidFill>
              </a:rPr>
              <a:t>de</a:t>
            </a:r>
            <a:r>
              <a:rPr lang="fr-FR" sz="2400" i="1" dirty="0">
                <a:solidFill>
                  <a:srgbClr val="205AA7"/>
                </a:solidFill>
              </a:rPr>
              <a:t> </a:t>
            </a:r>
            <a:r>
              <a:rPr lang="fr-FR" sz="2400" b="1" i="1" dirty="0">
                <a:solidFill>
                  <a:srgbClr val="205AA7"/>
                </a:solidFill>
              </a:rPr>
              <a:t>contrôle </a:t>
            </a:r>
            <a:r>
              <a:rPr lang="fr-FR" sz="2400" b="1" i="1" dirty="0" smtClean="0">
                <a:solidFill>
                  <a:srgbClr val="205AA7"/>
                </a:solidFill>
              </a:rPr>
              <a:t>prudentiel</a:t>
            </a:r>
            <a:r>
              <a:rPr lang="fr-FR" sz="2400" baseline="30000" dirty="0" smtClean="0">
                <a:solidFill>
                  <a:srgbClr val="205AA7"/>
                </a:solidFill>
              </a:rPr>
              <a:t>(</a:t>
            </a:r>
            <a:r>
              <a:rPr lang="fr-FR" sz="2400" b="1" baseline="30000" dirty="0">
                <a:solidFill>
                  <a:srgbClr val="205AA7"/>
                </a:solidFill>
              </a:rPr>
              <a:t>1</a:t>
            </a:r>
            <a:r>
              <a:rPr lang="fr-FR" sz="2400" baseline="30000" dirty="0" smtClean="0">
                <a:solidFill>
                  <a:srgbClr val="205AA7"/>
                </a:solidFill>
              </a:rPr>
              <a:t>)</a:t>
            </a:r>
            <a:r>
              <a:rPr lang="fr-FR" sz="2400" dirty="0" smtClean="0">
                <a:solidFill>
                  <a:srgbClr val="205AA7"/>
                </a:solidFill>
              </a:rPr>
              <a:t> </a:t>
            </a:r>
            <a:r>
              <a:rPr lang="fr-FR" sz="2400" i="1" dirty="0">
                <a:solidFill>
                  <a:srgbClr val="205AA7"/>
                </a:solidFill>
              </a:rPr>
              <a:t>et de </a:t>
            </a:r>
            <a:r>
              <a:rPr lang="fr-FR" sz="2400" b="1" i="1" dirty="0" smtClean="0">
                <a:solidFill>
                  <a:srgbClr val="205AA7"/>
                </a:solidFill>
              </a:rPr>
              <a:t>résolution</a:t>
            </a:r>
            <a:r>
              <a:rPr lang="fr-FR" sz="2400" baseline="30000" dirty="0" smtClean="0">
                <a:solidFill>
                  <a:srgbClr val="205AA7"/>
                </a:solidFill>
              </a:rPr>
              <a:t>(</a:t>
            </a:r>
            <a:r>
              <a:rPr lang="fr-FR" sz="2400" b="1" baseline="30000" dirty="0" smtClean="0">
                <a:solidFill>
                  <a:srgbClr val="205AA7"/>
                </a:solidFill>
              </a:rPr>
              <a:t>2</a:t>
            </a:r>
            <a:r>
              <a:rPr lang="fr-FR" sz="2400" baseline="30000" dirty="0" smtClean="0">
                <a:solidFill>
                  <a:srgbClr val="205AA7"/>
                </a:solidFill>
              </a:rPr>
              <a:t>)(</a:t>
            </a:r>
            <a:r>
              <a:rPr lang="fr-FR" sz="2400" b="1" baseline="30000" dirty="0">
                <a:solidFill>
                  <a:srgbClr val="205AA7"/>
                </a:solidFill>
              </a:rPr>
              <a:t>3</a:t>
            </a:r>
            <a:r>
              <a:rPr lang="fr-FR" sz="2400" baseline="30000" dirty="0" smtClean="0">
                <a:solidFill>
                  <a:srgbClr val="205AA7"/>
                </a:solidFill>
              </a:rPr>
              <a:t>)</a:t>
            </a:r>
            <a:r>
              <a:rPr lang="fr-FR" sz="2400" dirty="0" smtClean="0">
                <a:solidFill>
                  <a:srgbClr val="205AA7"/>
                </a:solidFill>
              </a:rPr>
              <a:t> </a:t>
            </a:r>
            <a:r>
              <a:rPr lang="fr-FR" sz="2400" dirty="0" err="1" smtClean="0">
                <a:solidFill>
                  <a:srgbClr val="205AA7"/>
                </a:solidFill>
              </a:rPr>
              <a:t>is</a:t>
            </a:r>
            <a:r>
              <a:rPr lang="fr-FR" sz="2400" dirty="0" smtClean="0">
                <a:solidFill>
                  <a:srgbClr val="205AA7"/>
                </a:solidFill>
              </a:rPr>
              <a:t> an administrative authority attached to the Banque de France </a:t>
            </a:r>
            <a:r>
              <a:rPr lang="fr-FR" sz="2400" dirty="0" err="1" smtClean="0">
                <a:solidFill>
                  <a:srgbClr val="205AA7"/>
                </a:solidFill>
              </a:rPr>
              <a:t>responsible</a:t>
            </a:r>
            <a:r>
              <a:rPr lang="fr-FR" sz="2400" dirty="0" smtClean="0">
                <a:solidFill>
                  <a:srgbClr val="205AA7"/>
                </a:solidFill>
              </a:rPr>
              <a:t> for </a:t>
            </a:r>
            <a:r>
              <a:rPr lang="fr-FR" sz="2400" dirty="0" err="1" smtClean="0">
                <a:solidFill>
                  <a:srgbClr val="205AA7"/>
                </a:solidFill>
              </a:rPr>
              <a:t>carrying</a:t>
            </a:r>
            <a:r>
              <a:rPr lang="fr-FR" sz="2400" dirty="0" smtClean="0">
                <a:solidFill>
                  <a:srgbClr val="205AA7"/>
                </a:solidFill>
              </a:rPr>
              <a:t> out the supervision of the </a:t>
            </a:r>
            <a:r>
              <a:rPr lang="fr-FR" sz="2400" dirty="0" err="1" smtClean="0">
                <a:solidFill>
                  <a:srgbClr val="205AA7"/>
                </a:solidFill>
              </a:rPr>
              <a:t>banking</a:t>
            </a:r>
            <a:r>
              <a:rPr lang="fr-FR" sz="2400" dirty="0" smtClean="0">
                <a:solidFill>
                  <a:srgbClr val="205AA7"/>
                </a:solidFill>
              </a:rPr>
              <a:t> and </a:t>
            </a:r>
            <a:r>
              <a:rPr lang="fr-FR" sz="2400" dirty="0" err="1" smtClean="0">
                <a:solidFill>
                  <a:srgbClr val="205AA7"/>
                </a:solidFill>
              </a:rPr>
              <a:t>insurance</a:t>
            </a:r>
            <a:r>
              <a:rPr lang="fr-FR" sz="2400" dirty="0" smtClean="0">
                <a:solidFill>
                  <a:srgbClr val="205AA7"/>
                </a:solidFill>
              </a:rPr>
              <a:t> </a:t>
            </a:r>
            <a:r>
              <a:rPr lang="fr-FR" sz="2400" dirty="0" err="1" smtClean="0">
                <a:solidFill>
                  <a:srgbClr val="205AA7"/>
                </a:solidFill>
              </a:rPr>
              <a:t>sector</a:t>
            </a:r>
            <a:r>
              <a:rPr lang="fr-FR" sz="2400" dirty="0" smtClean="0">
                <a:solidFill>
                  <a:srgbClr val="205AA7"/>
                </a:solidFill>
              </a:rPr>
              <a:t> in France</a:t>
            </a:r>
            <a:endParaRPr lang="fr-FR" sz="2400" dirty="0">
              <a:solidFill>
                <a:srgbClr val="205AA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629" y="4397824"/>
            <a:ext cx="7732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Prudential supervision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consists in monitoring the financial soundness of institutions, in particular their capital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base,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liquidity and risk management arrangements in accordance with the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regulations in force</a:t>
            </a:r>
            <a:b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(2)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Resolution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consists in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implementation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crisis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prevention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resolution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measures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alternatives to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liquidation, in the fields of banking and 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</a:rPr>
              <a:t>insurance</a:t>
            </a:r>
            <a:endParaRPr lang="fr-F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(3)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French prudential control and resolution Authority 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sz="900" dirty="0" smtClean="0">
                <a:solidFill>
                  <a:schemeClr val="tx2"/>
                </a:solidFill>
              </a:rPr>
              <a:t>UNIT COMMUNICATION 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</p:spTree>
    <p:extLst>
      <p:ext uri="{BB962C8B-B14F-4D97-AF65-F5344CB8AC3E}">
        <p14:creationId xmlns:p14="http://schemas.microsoft.com/office/powerpoint/2010/main" val="32828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0375" y="0"/>
            <a:ext cx="8924786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ANNEX 3: focus on diversity at the ACPR BANQUE DE FRANCE</a:t>
            </a:r>
            <a:endParaRPr lang="fr-FR" dirty="0">
              <a:solidFill>
                <a:srgbClr val="205AA7"/>
              </a:solidFill>
            </a:endParaRPr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</p:spPr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20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2954" y="1753052"/>
            <a:ext cx="83946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FR" sz="1500" b="1" dirty="0">
                <a:solidFill>
                  <a:srgbClr val="205AA7"/>
                </a:solidFill>
              </a:rPr>
              <a:t>The Banque de France </a:t>
            </a:r>
            <a:r>
              <a:rPr lang="fr-FR" sz="1500" dirty="0" err="1" smtClean="0">
                <a:solidFill>
                  <a:srgbClr val="205AA7"/>
                </a:solidFill>
              </a:rPr>
              <a:t>is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committed</a:t>
            </a:r>
            <a:r>
              <a:rPr lang="fr-FR" sz="1500" dirty="0" smtClean="0">
                <a:solidFill>
                  <a:srgbClr val="205AA7"/>
                </a:solidFill>
              </a:rPr>
              <a:t> to </a:t>
            </a:r>
            <a:r>
              <a:rPr lang="fr-FR" sz="1500" dirty="0" err="1" smtClean="0">
                <a:solidFill>
                  <a:srgbClr val="205AA7"/>
                </a:solidFill>
              </a:rPr>
              <a:t>ensuring</a:t>
            </a:r>
            <a:r>
              <a:rPr lang="fr-FR" sz="1500" dirty="0" smtClean="0">
                <a:solidFill>
                  <a:srgbClr val="205AA7"/>
                </a:solidFill>
              </a:rPr>
              <a:t> respect </a:t>
            </a:r>
            <a:r>
              <a:rPr lang="fr-FR" sz="1500" dirty="0">
                <a:solidFill>
                  <a:srgbClr val="205AA7"/>
                </a:solidFill>
              </a:rPr>
              <a:t>for diversity in all its forms, </a:t>
            </a:r>
            <a:r>
              <a:rPr lang="fr-FR" sz="1500" dirty="0" smtClean="0">
                <a:solidFill>
                  <a:srgbClr val="205AA7"/>
                </a:solidFill>
              </a:rPr>
              <a:t>to </a:t>
            </a:r>
            <a:r>
              <a:rPr lang="fr-FR" sz="1500" dirty="0" err="1" smtClean="0">
                <a:solidFill>
                  <a:srgbClr val="205AA7"/>
                </a:solidFill>
              </a:rPr>
              <a:t>fighting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against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discrimination, </a:t>
            </a:r>
            <a:r>
              <a:rPr lang="fr-FR" sz="1500" dirty="0" smtClean="0">
                <a:solidFill>
                  <a:srgbClr val="205AA7"/>
                </a:solidFill>
              </a:rPr>
              <a:t>to </a:t>
            </a:r>
            <a:r>
              <a:rPr lang="fr-FR" sz="1500" dirty="0" err="1" smtClean="0">
                <a:solidFill>
                  <a:srgbClr val="205AA7"/>
                </a:solidFill>
              </a:rPr>
              <a:t>promoting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gender equality and </a:t>
            </a:r>
            <a:r>
              <a:rPr lang="fr-FR" sz="1500" dirty="0" err="1" smtClean="0">
                <a:solidFill>
                  <a:srgbClr val="205AA7"/>
                </a:solidFill>
              </a:rPr>
              <a:t>guaranteeing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a </a:t>
            </a:r>
            <a:r>
              <a:rPr lang="fr-FR" sz="1500" dirty="0" err="1">
                <a:solidFill>
                  <a:srgbClr val="205AA7"/>
                </a:solidFill>
              </a:rPr>
              <a:t>quality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work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environment.</a:t>
            </a:r>
          </a:p>
          <a:p>
            <a:endParaRPr lang="fr-FR" sz="1500" b="1" dirty="0">
              <a:solidFill>
                <a:srgbClr val="003B7D"/>
              </a:solidFill>
              <a:cs typeface="Calibri" panose="020F0502020204030204" pitchFamily="34" charset="0"/>
            </a:endParaRPr>
          </a:p>
          <a:p>
            <a:r>
              <a:rPr lang="fr-FR" sz="1500" b="1" dirty="0">
                <a:solidFill>
                  <a:srgbClr val="205AA7"/>
                </a:solidFill>
              </a:rPr>
              <a:t>More information on the </a:t>
            </a:r>
            <a:r>
              <a:rPr lang="fr-FR" sz="1500" b="1" dirty="0">
                <a:solidFill>
                  <a:srgbClr val="205AA7"/>
                </a:solidFill>
                <a:hlinkClick r:id="rId2"/>
              </a:rPr>
              <a:t>Banque de France </a:t>
            </a:r>
            <a:r>
              <a:rPr lang="fr-FR" sz="1500" b="1" dirty="0" err="1" smtClean="0">
                <a:solidFill>
                  <a:srgbClr val="205AA7"/>
                </a:solidFill>
              </a:rPr>
              <a:t>website</a:t>
            </a:r>
            <a:r>
              <a:rPr lang="fr-FR" sz="1500" b="1" dirty="0">
                <a:solidFill>
                  <a:srgbClr val="205AA7"/>
                </a:solidFill>
              </a:rPr>
              <a:t> (</a:t>
            </a:r>
            <a:r>
              <a:rPr lang="fr-FR" sz="1500" b="1" dirty="0" err="1">
                <a:solidFill>
                  <a:srgbClr val="205AA7"/>
                </a:solidFill>
              </a:rPr>
              <a:t>Corporate</a:t>
            </a:r>
            <a:r>
              <a:rPr lang="fr-FR" sz="1500" b="1" dirty="0">
                <a:solidFill>
                  <a:srgbClr val="205AA7"/>
                </a:solidFill>
              </a:rPr>
              <a:t> Social </a:t>
            </a:r>
            <a:r>
              <a:rPr lang="fr-FR" sz="1500" b="1" dirty="0" err="1" smtClean="0">
                <a:solidFill>
                  <a:srgbClr val="205AA7"/>
                </a:solidFill>
              </a:rPr>
              <a:t>Responsibility</a:t>
            </a:r>
            <a:r>
              <a:rPr lang="fr-FR" sz="1500" b="1" dirty="0" smtClean="0">
                <a:solidFill>
                  <a:srgbClr val="205AA7"/>
                </a:solidFill>
              </a:rPr>
              <a:t> section) </a:t>
            </a:r>
            <a:endParaRPr lang="fr-FR" sz="1500" b="1" dirty="0">
              <a:solidFill>
                <a:srgbClr val="205AA7"/>
              </a:solidFill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47285" y="3672068"/>
            <a:ext cx="4987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205AA7"/>
                </a:solidFill>
              </a:rPr>
              <a:t>Did </a:t>
            </a:r>
            <a:r>
              <a:rPr lang="fr-FR" sz="1500" b="1" dirty="0" err="1">
                <a:solidFill>
                  <a:srgbClr val="205AA7"/>
                </a:solidFill>
              </a:rPr>
              <a:t>you</a:t>
            </a:r>
            <a:r>
              <a:rPr lang="fr-FR" sz="1500" b="1" dirty="0">
                <a:solidFill>
                  <a:srgbClr val="205AA7"/>
                </a:solidFill>
              </a:rPr>
              <a:t> </a:t>
            </a:r>
            <a:r>
              <a:rPr lang="fr-FR" sz="1500" b="1" dirty="0" smtClean="0">
                <a:solidFill>
                  <a:srgbClr val="205AA7"/>
                </a:solidFill>
              </a:rPr>
              <a:t>know?</a:t>
            </a:r>
            <a:endParaRPr lang="fr-FR" sz="1500" b="1" dirty="0">
              <a:solidFill>
                <a:srgbClr val="205AA7"/>
              </a:solidFill>
            </a:endParaRPr>
          </a:p>
          <a:p>
            <a:endParaRPr lang="fr-FR" sz="1500" b="1" dirty="0">
              <a:solidFill>
                <a:srgbClr val="205AA7"/>
              </a:solidFill>
            </a:endParaRPr>
          </a:p>
          <a:p>
            <a:r>
              <a:rPr lang="fr-FR" sz="1500" b="1" dirty="0" smtClean="0">
                <a:solidFill>
                  <a:srgbClr val="205AA7"/>
                </a:solidFill>
              </a:rPr>
              <a:t>AT </a:t>
            </a:r>
            <a:r>
              <a:rPr lang="fr-FR" sz="1500" b="1" dirty="0">
                <a:solidFill>
                  <a:srgbClr val="205AA7"/>
                </a:solidFill>
              </a:rPr>
              <a:t>THE ACPR: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205AA7"/>
                </a:solidFill>
              </a:rPr>
              <a:t>Average age: 40 </a:t>
            </a:r>
            <a:r>
              <a:rPr lang="fr-FR" sz="1500" dirty="0" err="1" smtClean="0">
                <a:solidFill>
                  <a:srgbClr val="205AA7"/>
                </a:solidFill>
              </a:rPr>
              <a:t>years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old</a:t>
            </a:r>
            <a:endParaRPr lang="fr-FR" sz="1500" dirty="0">
              <a:solidFill>
                <a:srgbClr val="205AA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srgbClr val="205AA7"/>
                </a:solidFill>
              </a:rPr>
              <a:t>47.8% women / 52.2% men</a:t>
            </a:r>
          </a:p>
          <a:p>
            <a:endParaRPr lang="fr-FR" sz="1500" b="1" dirty="0">
              <a:solidFill>
                <a:srgbClr val="205AA7"/>
              </a:solidFill>
            </a:endParaRPr>
          </a:p>
          <a:p>
            <a:r>
              <a:rPr lang="fr-FR" sz="1200" i="1" dirty="0">
                <a:solidFill>
                  <a:srgbClr val="205AA7"/>
                </a:solidFill>
              </a:rPr>
              <a:t>As at </a:t>
            </a:r>
            <a:r>
              <a:rPr lang="fr-FR" sz="1200" i="1" dirty="0" smtClean="0">
                <a:solidFill>
                  <a:srgbClr val="205AA7"/>
                </a:solidFill>
              </a:rPr>
              <a:t>30/9/2021</a:t>
            </a:r>
            <a:endParaRPr lang="fr-FR" sz="1200" i="1" dirty="0">
              <a:solidFill>
                <a:srgbClr val="205AA7"/>
              </a:solidFill>
              <a:hlinkClick r:id="rId3"/>
            </a:endParaRPr>
          </a:p>
          <a:p>
            <a:endParaRPr lang="fr-FR" dirty="0"/>
          </a:p>
        </p:txBody>
      </p:sp>
      <p:sp>
        <p:nvSpPr>
          <p:cNvPr id="9" name="AutoShape 6" descr="https://www.studyrama.com/pro/sites/default/files/styles/content/public/articles/managerdiversite.jpeg?itok=DCLh6jB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https://www.studyrama.com/pro/sites/default/files/styles/content/public/articles/managerdiversite.jpeg?itok=DCLh6jBJ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954" y="3751704"/>
            <a:ext cx="4857147" cy="177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2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503" y="16881"/>
            <a:ext cx="8229600" cy="1143000"/>
          </a:xfrm>
        </p:spPr>
        <p:txBody>
          <a:bodyPr/>
          <a:lstStyle/>
          <a:p>
            <a:r>
              <a:rPr lang="fr-FR" dirty="0"/>
              <a:t>WHY WAS ACP* CREATED IN 2010? (1/3)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3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393" y="3916419"/>
            <a:ext cx="671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00B0F0"/>
                </a:solidFill>
              </a:rPr>
              <a:t>March 2010</a:t>
            </a:r>
            <a:endParaRPr lang="fr-FR" sz="1500" dirty="0">
              <a:solidFill>
                <a:srgbClr val="00B0F0"/>
              </a:solidFill>
            </a:endParaRPr>
          </a:p>
          <a:p>
            <a:r>
              <a:rPr lang="fr-FR" sz="1500" dirty="0" smtClean="0">
                <a:solidFill>
                  <a:srgbClr val="205AA7"/>
                </a:solidFill>
              </a:rPr>
              <a:t>Establishment of the </a:t>
            </a:r>
            <a:r>
              <a:rPr lang="fr-FR" sz="1500" i="1" dirty="0" smtClean="0">
                <a:solidFill>
                  <a:srgbClr val="205AA7"/>
                </a:solidFill>
              </a:rPr>
              <a:t>Autorité de contrôle prudentiel </a:t>
            </a:r>
            <a:r>
              <a:rPr lang="fr-FR" sz="1500" dirty="0" smtClean="0">
                <a:solidFill>
                  <a:srgbClr val="205AA7"/>
                </a:solidFill>
              </a:rPr>
              <a:t>(ACP)</a:t>
            </a:r>
            <a:br>
              <a:rPr lang="fr-FR" sz="1500" dirty="0" smtClean="0">
                <a:solidFill>
                  <a:srgbClr val="205AA7"/>
                </a:solidFill>
              </a:rPr>
            </a:br>
            <a:r>
              <a:rPr lang="fr-FR" sz="1500" dirty="0" err="1">
                <a:solidFill>
                  <a:srgbClr val="205AA7"/>
                </a:solidFill>
              </a:rPr>
              <a:t>w</a:t>
            </a:r>
            <a:r>
              <a:rPr lang="fr-FR" sz="1500" dirty="0" err="1" smtClean="0">
                <a:solidFill>
                  <a:srgbClr val="205AA7"/>
                </a:solidFill>
              </a:rPr>
              <a:t>ith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a new </a:t>
            </a:r>
            <a:r>
              <a:rPr lang="fr-FR" sz="1500" dirty="0" err="1" smtClean="0">
                <a:solidFill>
                  <a:srgbClr val="205AA7"/>
                </a:solidFill>
              </a:rPr>
              <a:t>competence</a:t>
            </a:r>
            <a:r>
              <a:rPr lang="fr-FR" sz="1500" dirty="0" smtClean="0">
                <a:solidFill>
                  <a:srgbClr val="205AA7"/>
                </a:solidFill>
              </a:rPr>
              <a:t>: consumer </a:t>
            </a:r>
            <a:r>
              <a:rPr lang="fr-FR" sz="1500" dirty="0">
                <a:solidFill>
                  <a:srgbClr val="205AA7"/>
                </a:solidFill>
              </a:rPr>
              <a:t>protection </a:t>
            </a:r>
            <a:endParaRPr lang="fr-FR" sz="1500" dirty="0" smtClean="0">
              <a:solidFill>
                <a:srgbClr val="205AA7"/>
              </a:solidFill>
            </a:endParaRPr>
          </a:p>
          <a:p>
            <a:r>
              <a:rPr lang="fr-FR" sz="1200" dirty="0" smtClean="0">
                <a:solidFill>
                  <a:srgbClr val="205AA7"/>
                </a:solidFill>
              </a:rPr>
              <a:t>(control of the marketing of </a:t>
            </a:r>
            <a:r>
              <a:rPr lang="fr-FR" sz="1200" dirty="0" err="1" smtClean="0">
                <a:solidFill>
                  <a:srgbClr val="205AA7"/>
                </a:solidFill>
              </a:rPr>
              <a:t>financial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 err="1" smtClean="0">
                <a:solidFill>
                  <a:srgbClr val="205AA7"/>
                </a:solidFill>
              </a:rPr>
              <a:t>products</a:t>
            </a:r>
            <a:r>
              <a:rPr lang="fr-FR" sz="1200" dirty="0" smtClean="0">
                <a:solidFill>
                  <a:srgbClr val="205AA7"/>
                </a:solidFill>
              </a:rPr>
              <a:t>)</a:t>
            </a:r>
            <a:endParaRPr lang="fr-FR" sz="1200" dirty="0">
              <a:solidFill>
                <a:srgbClr val="205AA7"/>
              </a:solidFill>
            </a:endParaRPr>
          </a:p>
          <a:p>
            <a:endParaRPr lang="fr-FR" sz="1500" dirty="0" smtClean="0">
              <a:solidFill>
                <a:srgbClr val="205AA7"/>
              </a:solidFill>
            </a:endParaRPr>
          </a:p>
        </p:txBody>
      </p:sp>
      <p:sp>
        <p:nvSpPr>
          <p:cNvPr id="10" name="Connecteur droit 9"/>
          <p:cNvSpPr/>
          <p:nvPr/>
        </p:nvSpPr>
        <p:spPr>
          <a:xfrm>
            <a:off x="488123" y="2140744"/>
            <a:ext cx="4795" cy="1324769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e 15"/>
          <p:cNvGrpSpPr/>
          <p:nvPr/>
        </p:nvGrpSpPr>
        <p:grpSpPr>
          <a:xfrm>
            <a:off x="289584" y="1742029"/>
            <a:ext cx="392341" cy="392341"/>
            <a:chOff x="303873" y="1423376"/>
            <a:chExt cx="392341" cy="392341"/>
          </a:xfrm>
        </p:grpSpPr>
        <p:sp>
          <p:nvSpPr>
            <p:cNvPr id="8" name="Larme 7"/>
            <p:cNvSpPr/>
            <p:nvPr/>
          </p:nvSpPr>
          <p:spPr>
            <a:xfrm rot="8100000">
              <a:off x="303873" y="1423376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ouée 8"/>
            <p:cNvSpPr/>
            <p:nvPr/>
          </p:nvSpPr>
          <p:spPr>
            <a:xfrm>
              <a:off x="347450" y="1466954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1" name="Ellipse 10"/>
          <p:cNvSpPr/>
          <p:nvPr/>
        </p:nvSpPr>
        <p:spPr>
          <a:xfrm>
            <a:off x="446457" y="3379425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88100" y="1704981"/>
            <a:ext cx="8355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00B0F0"/>
                </a:solidFill>
              </a:rPr>
              <a:t>July 2009</a:t>
            </a:r>
            <a:endParaRPr lang="fr-FR" sz="1500" dirty="0">
              <a:solidFill>
                <a:srgbClr val="00B0F0"/>
              </a:solidFill>
            </a:endParaRPr>
          </a:p>
          <a:p>
            <a:r>
              <a:rPr lang="fr-FR" sz="1500" dirty="0">
                <a:solidFill>
                  <a:srgbClr val="205AA7"/>
                </a:solidFill>
              </a:rPr>
              <a:t>Following the </a:t>
            </a:r>
            <a:r>
              <a:rPr lang="fr-FR" sz="1500" dirty="0" smtClean="0">
                <a:solidFill>
                  <a:srgbClr val="205AA7"/>
                </a:solidFill>
              </a:rPr>
              <a:t>global </a:t>
            </a:r>
            <a:r>
              <a:rPr lang="en-GB" sz="1500" dirty="0" smtClean="0">
                <a:solidFill>
                  <a:srgbClr val="205AA7"/>
                </a:solidFill>
              </a:rPr>
              <a:t>financial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crisis</a:t>
            </a:r>
            <a:r>
              <a:rPr lang="fr-FR" sz="1500" dirty="0" smtClean="0">
                <a:solidFill>
                  <a:srgbClr val="205AA7"/>
                </a:solidFill>
              </a:rPr>
              <a:t> of 2008, </a:t>
            </a:r>
            <a:r>
              <a:rPr lang="fr-FR" sz="1500" dirty="0">
                <a:solidFill>
                  <a:srgbClr val="205AA7"/>
                </a:solidFill>
              </a:rPr>
              <a:t>Christine Lagarde, </a:t>
            </a:r>
            <a:r>
              <a:rPr lang="fr-FR" sz="1500" dirty="0" smtClean="0">
                <a:solidFill>
                  <a:srgbClr val="205AA7"/>
                </a:solidFill>
              </a:rPr>
              <a:t>the French </a:t>
            </a:r>
            <a:r>
              <a:rPr lang="fr-FR" sz="1500" dirty="0" err="1" smtClean="0">
                <a:solidFill>
                  <a:srgbClr val="205AA7"/>
                </a:solidFill>
              </a:rPr>
              <a:t>Minister</a:t>
            </a:r>
            <a:r>
              <a:rPr lang="fr-FR" sz="1500" dirty="0" smtClean="0">
                <a:solidFill>
                  <a:srgbClr val="205AA7"/>
                </a:solidFill>
              </a:rPr>
              <a:t> for </a:t>
            </a:r>
            <a:r>
              <a:rPr lang="fr-FR" sz="1500" dirty="0">
                <a:solidFill>
                  <a:srgbClr val="205AA7"/>
                </a:solidFill>
              </a:rPr>
              <a:t>the Economy, announced the creation </a:t>
            </a:r>
            <a:r>
              <a:rPr lang="fr-FR" sz="1500" dirty="0" smtClean="0">
                <a:solidFill>
                  <a:srgbClr val="205AA7"/>
                </a:solidFill>
              </a:rPr>
              <a:t>of </a:t>
            </a:r>
            <a:r>
              <a:rPr lang="fr-FR" sz="1500" dirty="0">
                <a:solidFill>
                  <a:srgbClr val="205AA7"/>
                </a:solidFill>
              </a:rPr>
              <a:t>a new authority in </a:t>
            </a:r>
            <a:r>
              <a:rPr lang="fr-FR" sz="1500" dirty="0" smtClean="0">
                <a:solidFill>
                  <a:srgbClr val="205AA7"/>
                </a:solidFill>
              </a:rPr>
              <a:t>France, </a:t>
            </a:r>
            <a:r>
              <a:rPr lang="fr-FR" sz="1500" dirty="0" err="1" smtClean="0">
                <a:solidFill>
                  <a:srgbClr val="205AA7"/>
                </a:solidFill>
              </a:rPr>
              <a:t>tasked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with</a:t>
            </a:r>
            <a:r>
              <a:rPr lang="fr-FR" sz="1500" dirty="0" smtClean="0">
                <a:solidFill>
                  <a:srgbClr val="205AA7"/>
                </a:solidFill>
              </a:rPr>
              <a:t> the supervision of </a:t>
            </a:r>
            <a:r>
              <a:rPr lang="fr-FR" sz="1500" dirty="0">
                <a:solidFill>
                  <a:srgbClr val="205AA7"/>
                </a:solidFill>
              </a:rPr>
              <a:t>banks and </a:t>
            </a:r>
            <a:r>
              <a:rPr lang="fr-FR" sz="1500" dirty="0" smtClean="0">
                <a:solidFill>
                  <a:srgbClr val="205AA7"/>
                </a:solidFill>
              </a:rPr>
              <a:t>insurers</a:t>
            </a:r>
            <a:br>
              <a:rPr lang="fr-FR" sz="1500" dirty="0" smtClean="0">
                <a:solidFill>
                  <a:srgbClr val="205AA7"/>
                </a:solidFill>
              </a:rPr>
            </a:br>
            <a:r>
              <a:rPr lang="fr-FR" sz="1500" dirty="0" smtClean="0">
                <a:solidFill>
                  <a:srgbClr val="205AA7"/>
                </a:solidFill>
              </a:rPr>
              <a:t>3 objectives</a:t>
            </a:r>
            <a:r>
              <a:rPr lang="fr-FR" sz="1500" dirty="0">
                <a:solidFill>
                  <a:srgbClr val="205AA7"/>
                </a:solidFill>
              </a:rPr>
              <a:t>: </a:t>
            </a:r>
            <a:r>
              <a:rPr lang="fr-FR" sz="1500" dirty="0" smtClean="0">
                <a:solidFill>
                  <a:srgbClr val="205AA7"/>
                </a:solidFill>
              </a:rPr>
              <a:t>- </a:t>
            </a:r>
            <a:r>
              <a:rPr lang="fr-FR" sz="1500" dirty="0" err="1" smtClean="0">
                <a:solidFill>
                  <a:srgbClr val="205AA7"/>
                </a:solidFill>
              </a:rPr>
              <a:t>ensuring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financial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stability</a:t>
            </a:r>
            <a:endParaRPr lang="fr-FR" sz="1500" dirty="0" smtClean="0">
              <a:solidFill>
                <a:srgbClr val="205AA7"/>
              </a:solidFill>
            </a:endParaRPr>
          </a:p>
          <a:p>
            <a:pPr>
              <a:tabLst>
                <a:tab pos="982663" algn="l"/>
              </a:tabLst>
            </a:pPr>
            <a:r>
              <a:rPr lang="fr-FR" sz="1500" dirty="0" smtClean="0">
                <a:solidFill>
                  <a:srgbClr val="205AA7"/>
                </a:solidFill>
              </a:rPr>
              <a:t>	 - </a:t>
            </a:r>
            <a:r>
              <a:rPr lang="fr-FR" sz="1500" dirty="0" err="1" smtClean="0">
                <a:solidFill>
                  <a:srgbClr val="205AA7"/>
                </a:solidFill>
              </a:rPr>
              <a:t>protecting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customers</a:t>
            </a:r>
            <a:endParaRPr lang="fr-FR" sz="1500" dirty="0" smtClean="0">
              <a:solidFill>
                <a:srgbClr val="205AA7"/>
              </a:solidFill>
            </a:endParaRPr>
          </a:p>
          <a:p>
            <a:pPr>
              <a:tabLst>
                <a:tab pos="982663" algn="l"/>
              </a:tabLst>
            </a:pPr>
            <a:r>
              <a:rPr lang="fr-FR" sz="1500" dirty="0">
                <a:solidFill>
                  <a:srgbClr val="205AA7"/>
                </a:solidFill>
              </a:rPr>
              <a:t>	</a:t>
            </a:r>
            <a:r>
              <a:rPr lang="fr-FR" sz="1500" dirty="0" smtClean="0">
                <a:solidFill>
                  <a:srgbClr val="205AA7"/>
                </a:solidFill>
              </a:rPr>
              <a:t> - strengthening </a:t>
            </a:r>
            <a:r>
              <a:rPr lang="fr-FR" sz="1500" dirty="0">
                <a:solidFill>
                  <a:srgbClr val="205AA7"/>
                </a:solidFill>
              </a:rPr>
              <a:t>French influence in international and European fora</a:t>
            </a:r>
          </a:p>
          <a:p>
            <a:endParaRPr lang="fr-FR" sz="1500" dirty="0">
              <a:solidFill>
                <a:srgbClr val="205AA7"/>
              </a:solidFill>
            </a:endParaRPr>
          </a:p>
          <a:p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28319" y="5067018"/>
            <a:ext cx="5530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err="1" smtClean="0"/>
              <a:t>Licensing</a:t>
            </a:r>
            <a:r>
              <a:rPr lang="fr-FR" sz="1500" b="1" dirty="0" smtClean="0"/>
              <a:t> </a:t>
            </a:r>
            <a:r>
              <a:rPr lang="fr-FR" sz="1500" b="1" dirty="0" err="1"/>
              <a:t>A</a:t>
            </a:r>
            <a:r>
              <a:rPr lang="fr-FR" sz="1500" b="1" dirty="0" err="1" smtClean="0"/>
              <a:t>uthorities</a:t>
            </a:r>
            <a:r>
              <a:rPr lang="fr-FR" sz="1500" b="1" dirty="0" smtClean="0"/>
              <a:t> </a:t>
            </a:r>
          </a:p>
          <a:p>
            <a:r>
              <a:rPr lang="fr-FR" sz="1200" dirty="0" smtClean="0"/>
              <a:t>French </a:t>
            </a:r>
            <a:r>
              <a:rPr lang="fr-FR" sz="1200" dirty="0" err="1" smtClean="0"/>
              <a:t>credit</a:t>
            </a:r>
            <a:r>
              <a:rPr lang="fr-FR" sz="1200" dirty="0" smtClean="0"/>
              <a:t> </a:t>
            </a:r>
            <a:r>
              <a:rPr lang="fr-FR" sz="1200" dirty="0"/>
              <a:t>i</a:t>
            </a:r>
            <a:r>
              <a:rPr lang="fr-FR" sz="1200" dirty="0" smtClean="0"/>
              <a:t>nstitutions </a:t>
            </a:r>
            <a:r>
              <a:rPr lang="fr-FR" sz="1200" dirty="0"/>
              <a:t>and </a:t>
            </a:r>
            <a:r>
              <a:rPr lang="fr-FR" sz="1200" dirty="0" err="1" smtClean="0"/>
              <a:t>investment</a:t>
            </a:r>
            <a:r>
              <a:rPr lang="fr-FR" sz="1200" dirty="0" smtClean="0"/>
              <a:t> </a:t>
            </a:r>
            <a:r>
              <a:rPr lang="fr-FR" sz="1200" dirty="0" err="1"/>
              <a:t>f</a:t>
            </a:r>
            <a:r>
              <a:rPr lang="fr-FR" sz="1200" dirty="0" err="1" smtClean="0"/>
              <a:t>irms</a:t>
            </a:r>
            <a:r>
              <a:rPr lang="fr-FR" sz="1200" dirty="0" smtClean="0"/>
              <a:t> </a:t>
            </a:r>
            <a:r>
              <a:rPr lang="fr-FR" sz="1200" dirty="0" err="1" smtClean="0"/>
              <a:t>Committee</a:t>
            </a:r>
            <a:r>
              <a:rPr lang="fr-FR" sz="1200" dirty="0" smtClean="0"/>
              <a:t> (CECEI) </a:t>
            </a:r>
          </a:p>
          <a:p>
            <a:r>
              <a:rPr lang="fr-FR" sz="1200" dirty="0" smtClean="0"/>
              <a:t>&amp; French </a:t>
            </a:r>
            <a:r>
              <a:rPr lang="fr-FR" sz="1200" dirty="0" err="1"/>
              <a:t>i</a:t>
            </a:r>
            <a:r>
              <a:rPr lang="fr-FR" sz="1200" dirty="0" err="1" smtClean="0"/>
              <a:t>nsurance</a:t>
            </a:r>
            <a:r>
              <a:rPr lang="fr-FR" sz="1200" dirty="0" smtClean="0"/>
              <a:t> </a:t>
            </a:r>
            <a:r>
              <a:rPr lang="fr-FR" sz="1200" dirty="0" err="1"/>
              <a:t>u</a:t>
            </a:r>
            <a:r>
              <a:rPr lang="fr-FR" sz="1200" dirty="0" err="1" smtClean="0"/>
              <a:t>ndertakings</a:t>
            </a:r>
            <a:r>
              <a:rPr lang="fr-FR" sz="1200" dirty="0" smtClean="0"/>
              <a:t> </a:t>
            </a:r>
            <a:r>
              <a:rPr lang="fr-FR" sz="1200" dirty="0" err="1" smtClean="0"/>
              <a:t>Committee</a:t>
            </a:r>
            <a:r>
              <a:rPr lang="fr-FR" sz="1200" dirty="0" smtClean="0"/>
              <a:t> (CEA</a:t>
            </a:r>
            <a:r>
              <a:rPr lang="fr-FR" sz="1100" dirty="0" smtClean="0"/>
              <a:t>)</a:t>
            </a:r>
          </a:p>
          <a:p>
            <a:pPr lvl="0"/>
            <a:r>
              <a:rPr lang="fr-FR" sz="1400" b="1" dirty="0" smtClean="0"/>
              <a:t>+</a:t>
            </a:r>
          </a:p>
          <a:p>
            <a:pPr lvl="0"/>
            <a:r>
              <a:rPr lang="fr-FR" sz="1500" b="1" dirty="0" err="1" smtClean="0"/>
              <a:t>Supervisory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Authorities</a:t>
            </a:r>
            <a:r>
              <a:rPr lang="fr-FR" sz="1500" b="1" dirty="0" smtClean="0"/>
              <a:t> </a:t>
            </a:r>
          </a:p>
          <a:p>
            <a:pPr lvl="0"/>
            <a:r>
              <a:rPr lang="fr-FR" sz="1200" dirty="0" smtClean="0"/>
              <a:t>French </a:t>
            </a:r>
            <a:r>
              <a:rPr lang="fr-FR" sz="1200" dirty="0" err="1" smtClean="0"/>
              <a:t>banking</a:t>
            </a:r>
            <a:r>
              <a:rPr lang="fr-FR" sz="1200" dirty="0" smtClean="0"/>
              <a:t> Commission </a:t>
            </a:r>
          </a:p>
          <a:p>
            <a:pPr lvl="0"/>
            <a:r>
              <a:rPr lang="fr-FR" sz="1200" dirty="0" smtClean="0"/>
              <a:t>&amp; French </a:t>
            </a:r>
            <a:r>
              <a:rPr lang="fr-FR" sz="1200" dirty="0" err="1"/>
              <a:t>i</a:t>
            </a:r>
            <a:r>
              <a:rPr lang="fr-FR" sz="1200" dirty="0" err="1" smtClean="0"/>
              <a:t>nsurance</a:t>
            </a:r>
            <a:r>
              <a:rPr lang="fr-FR" sz="1200" dirty="0" smtClean="0"/>
              <a:t> and </a:t>
            </a:r>
            <a:r>
              <a:rPr lang="fr-FR" sz="1200" dirty="0" err="1" smtClean="0"/>
              <a:t>mutual</a:t>
            </a:r>
            <a:r>
              <a:rPr lang="fr-FR" sz="1200" dirty="0" smtClean="0"/>
              <a:t> </a:t>
            </a:r>
            <a:r>
              <a:rPr lang="fr-FR" sz="1200" dirty="0" err="1" smtClean="0"/>
              <a:t>insurance</a:t>
            </a:r>
            <a:r>
              <a:rPr lang="fr-FR" sz="1200" dirty="0" smtClean="0"/>
              <a:t> </a:t>
            </a:r>
            <a:r>
              <a:rPr lang="fr-FR" sz="1200" dirty="0" err="1" smtClean="0"/>
              <a:t>undertakings</a:t>
            </a:r>
            <a:r>
              <a:rPr lang="fr-FR" sz="1200" dirty="0" smtClean="0"/>
              <a:t> </a:t>
            </a:r>
            <a:r>
              <a:rPr lang="fr-FR" sz="1200" dirty="0" err="1" smtClean="0"/>
              <a:t>supervisory</a:t>
            </a:r>
            <a:r>
              <a:rPr lang="fr-FR" sz="1200" dirty="0" smtClean="0"/>
              <a:t> Authority (</a:t>
            </a:r>
            <a:r>
              <a:rPr lang="fr-FR" sz="1200" dirty="0"/>
              <a:t>ACAM)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653060" y="4967786"/>
            <a:ext cx="973133" cy="1607337"/>
            <a:chOff x="1087975" y="4857181"/>
            <a:chExt cx="973133" cy="1190698"/>
          </a:xfrm>
        </p:grpSpPr>
        <p:sp>
          <p:nvSpPr>
            <p:cNvPr id="28" name="ZoneTexte 27"/>
            <p:cNvSpPr txBox="1"/>
            <p:nvPr/>
          </p:nvSpPr>
          <p:spPr>
            <a:xfrm>
              <a:off x="1087975" y="5305312"/>
              <a:ext cx="9135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 smtClean="0"/>
                <a:t>ACP </a:t>
              </a:r>
              <a:r>
                <a:rPr lang="fr-FR" sz="1400" dirty="0" smtClean="0"/>
                <a:t>=</a:t>
              </a:r>
              <a:endParaRPr lang="fr-FR" sz="1400" dirty="0"/>
            </a:p>
          </p:txBody>
        </p:sp>
        <p:sp>
          <p:nvSpPr>
            <p:cNvPr id="29" name="ZoneTexte 28"/>
            <p:cNvSpPr txBox="1"/>
            <p:nvPr/>
          </p:nvSpPr>
          <p:spPr>
            <a:xfrm rot="16200000">
              <a:off x="1400194" y="5118564"/>
              <a:ext cx="84593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b="1" dirty="0" smtClean="0"/>
                <a:t>Merger</a:t>
              </a:r>
              <a:endParaRPr lang="fr-FR" sz="1500" b="1" dirty="0"/>
            </a:p>
          </p:txBody>
        </p:sp>
        <p:sp>
          <p:nvSpPr>
            <p:cNvPr id="31" name="Parenthèse ouvrante 30"/>
            <p:cNvSpPr/>
            <p:nvPr/>
          </p:nvSpPr>
          <p:spPr>
            <a:xfrm>
              <a:off x="1970297" y="4886397"/>
              <a:ext cx="90811" cy="1161482"/>
            </a:xfrm>
            <a:prstGeom prst="lef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3" name="Connecteur droit 52"/>
          <p:cNvSpPr/>
          <p:nvPr/>
        </p:nvSpPr>
        <p:spPr>
          <a:xfrm>
            <a:off x="2217801" y="3462442"/>
            <a:ext cx="0" cy="602068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0" name="Groupe 49"/>
          <p:cNvGrpSpPr/>
          <p:nvPr/>
        </p:nvGrpSpPr>
        <p:grpSpPr>
          <a:xfrm>
            <a:off x="2016083" y="4207683"/>
            <a:ext cx="392341" cy="392341"/>
            <a:chOff x="2403559" y="6006705"/>
            <a:chExt cx="392341" cy="392341"/>
          </a:xfrm>
        </p:grpSpPr>
        <p:sp>
          <p:nvSpPr>
            <p:cNvPr id="51" name="Larme 50"/>
            <p:cNvSpPr/>
            <p:nvPr/>
          </p:nvSpPr>
          <p:spPr>
            <a:xfrm rot="18900000">
              <a:off x="2403559" y="6006705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Bouée 51"/>
            <p:cNvSpPr/>
            <p:nvPr/>
          </p:nvSpPr>
          <p:spPr>
            <a:xfrm rot="10800000">
              <a:off x="2447145" y="6050290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9" name="Ellipse 48"/>
          <p:cNvSpPr/>
          <p:nvPr/>
        </p:nvSpPr>
        <p:spPr>
          <a:xfrm rot="10800000">
            <a:off x="2164745" y="3379425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 smtClean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0" y="3177756"/>
            <a:ext cx="8915857" cy="50405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14950" y="6513699"/>
            <a:ext cx="2458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The ACP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became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the ACPR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in 2013</a:t>
            </a:r>
          </a:p>
        </p:txBody>
      </p:sp>
    </p:spTree>
    <p:extLst>
      <p:ext uri="{BB962C8B-B14F-4D97-AF65-F5344CB8AC3E}">
        <p14:creationId xmlns:p14="http://schemas.microsoft.com/office/powerpoint/2010/main" val="6227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necteur droit 32"/>
          <p:cNvSpPr/>
          <p:nvPr/>
        </p:nvSpPr>
        <p:spPr>
          <a:xfrm>
            <a:off x="7126330" y="2025541"/>
            <a:ext cx="15987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Connecteur droit 45"/>
          <p:cNvSpPr/>
          <p:nvPr/>
        </p:nvSpPr>
        <p:spPr>
          <a:xfrm>
            <a:off x="2202330" y="3453845"/>
            <a:ext cx="15987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nnecteur droit 18"/>
          <p:cNvSpPr/>
          <p:nvPr/>
        </p:nvSpPr>
        <p:spPr>
          <a:xfrm>
            <a:off x="352443" y="2022465"/>
            <a:ext cx="15987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Connecteur droit 56"/>
          <p:cNvSpPr/>
          <p:nvPr/>
        </p:nvSpPr>
        <p:spPr>
          <a:xfrm>
            <a:off x="5655503" y="3398615"/>
            <a:ext cx="7956" cy="148488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/>
          <p:cNvSpPr/>
          <p:nvPr/>
        </p:nvSpPr>
        <p:spPr>
          <a:xfrm>
            <a:off x="319289" y="3380859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9" name="Ellipse 48"/>
          <p:cNvSpPr/>
          <p:nvPr/>
        </p:nvSpPr>
        <p:spPr>
          <a:xfrm>
            <a:off x="3940587" y="3380859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Ellipse 52"/>
          <p:cNvSpPr/>
          <p:nvPr/>
        </p:nvSpPr>
        <p:spPr>
          <a:xfrm rot="10800000">
            <a:off x="5610487" y="3380859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 rot="10800000">
            <a:off x="2158881" y="3380859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4" name="Ellipse 33"/>
          <p:cNvSpPr/>
          <p:nvPr/>
        </p:nvSpPr>
        <p:spPr>
          <a:xfrm>
            <a:off x="7096350" y="3380859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2969" y="4362493"/>
            <a:ext cx="2945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00B0F0"/>
                </a:solidFill>
              </a:rPr>
              <a:t>2011</a:t>
            </a:r>
          </a:p>
          <a:p>
            <a:r>
              <a:rPr lang="fr-FR" sz="1500" dirty="0">
                <a:solidFill>
                  <a:srgbClr val="205AA7"/>
                </a:solidFill>
              </a:rPr>
              <a:t>Establishment of </a:t>
            </a:r>
            <a:r>
              <a:rPr lang="fr-FR" sz="1500" dirty="0" smtClean="0">
                <a:solidFill>
                  <a:srgbClr val="205AA7"/>
                </a:solidFill>
              </a:rPr>
              <a:t>the </a:t>
            </a:r>
            <a:r>
              <a:rPr lang="fr-FR" sz="1500" b="1" dirty="0">
                <a:solidFill>
                  <a:srgbClr val="205AA7"/>
                </a:solidFill>
              </a:rPr>
              <a:t>joint ACP-AMF Unit </a:t>
            </a:r>
            <a:r>
              <a:rPr lang="fr-FR" sz="1500" dirty="0" smtClean="0">
                <a:solidFill>
                  <a:srgbClr val="205AA7"/>
                </a:solidFill>
              </a:rPr>
              <a:t>dedicated to </a:t>
            </a:r>
            <a:r>
              <a:rPr lang="fr-FR" sz="1500" dirty="0" err="1" smtClean="0">
                <a:solidFill>
                  <a:srgbClr val="205AA7"/>
                </a:solidFill>
              </a:rPr>
              <a:t>customer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protection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8" y="3177660"/>
            <a:ext cx="8915857" cy="50405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 rot="10800000">
            <a:off x="156455" y="1533039"/>
            <a:ext cx="392341" cy="392341"/>
            <a:chOff x="3826842" y="6332707"/>
            <a:chExt cx="392341" cy="392341"/>
          </a:xfrm>
        </p:grpSpPr>
        <p:sp>
          <p:nvSpPr>
            <p:cNvPr id="17" name="Larme 16"/>
            <p:cNvSpPr/>
            <p:nvPr/>
          </p:nvSpPr>
          <p:spPr>
            <a:xfrm rot="18900000">
              <a:off x="3826842" y="6332707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Bouée 17"/>
            <p:cNvSpPr/>
            <p:nvPr/>
          </p:nvSpPr>
          <p:spPr>
            <a:xfrm rot="10800000">
              <a:off x="3870428" y="6376292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Rectangle 11"/>
          <p:cNvSpPr/>
          <p:nvPr/>
        </p:nvSpPr>
        <p:spPr>
          <a:xfrm>
            <a:off x="5936279" y="4362493"/>
            <a:ext cx="28038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b="1" dirty="0">
                <a:solidFill>
                  <a:srgbClr val="00B0F0"/>
                </a:solidFill>
              </a:rPr>
              <a:t>2014</a:t>
            </a:r>
          </a:p>
          <a:p>
            <a:r>
              <a:rPr lang="fr-FR" sz="1500" dirty="0">
                <a:solidFill>
                  <a:srgbClr val="205AA7"/>
                </a:solidFill>
              </a:rPr>
              <a:t>Entry into force of the </a:t>
            </a:r>
            <a:r>
              <a:rPr lang="fr-FR" sz="1500" dirty="0" smtClean="0">
                <a:solidFill>
                  <a:srgbClr val="205AA7"/>
                </a:solidFill>
              </a:rPr>
              <a:t>Single Supervisory </a:t>
            </a:r>
            <a:r>
              <a:rPr lang="fr-FR" sz="1500" dirty="0">
                <a:solidFill>
                  <a:srgbClr val="205AA7"/>
                </a:solidFill>
              </a:rPr>
              <a:t>Mechanism </a:t>
            </a:r>
            <a:r>
              <a:rPr lang="fr-FR" sz="1500" dirty="0" smtClean="0">
                <a:solidFill>
                  <a:srgbClr val="205AA7"/>
                </a:solidFill>
              </a:rPr>
              <a:t>(</a:t>
            </a:r>
            <a:r>
              <a:rPr lang="fr-FR" sz="1500" b="1" dirty="0" smtClean="0">
                <a:solidFill>
                  <a:srgbClr val="205AA7"/>
                </a:solidFill>
              </a:rPr>
              <a:t>SSM</a:t>
            </a:r>
            <a:r>
              <a:rPr lang="fr-FR" sz="1500" dirty="0">
                <a:solidFill>
                  <a:srgbClr val="205AA7"/>
                </a:solidFill>
              </a:rPr>
              <a:t>)</a:t>
            </a:r>
            <a:endParaRPr lang="fr-FR" sz="1500" b="1" dirty="0">
              <a:solidFill>
                <a:srgbClr val="205AA7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62149" y="1510694"/>
            <a:ext cx="1682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00B0F0"/>
                </a:solidFill>
              </a:rPr>
              <a:t>2013</a:t>
            </a:r>
            <a:endParaRPr lang="fr-FR" sz="1500" b="1" dirty="0">
              <a:solidFill>
                <a:srgbClr val="00B0F0"/>
              </a:solidFill>
            </a:endParaRPr>
          </a:p>
          <a:p>
            <a:r>
              <a:rPr lang="fr-FR" sz="1500" dirty="0">
                <a:solidFill>
                  <a:srgbClr val="205AA7"/>
                </a:solidFill>
              </a:rPr>
              <a:t>The ACP </a:t>
            </a:r>
            <a:r>
              <a:rPr lang="fr-FR" sz="1500" dirty="0" smtClean="0">
                <a:solidFill>
                  <a:srgbClr val="205AA7"/>
                </a:solidFill>
              </a:rPr>
              <a:t>is given a </a:t>
            </a:r>
            <a:r>
              <a:rPr lang="fr-FR" sz="1500" dirty="0">
                <a:solidFill>
                  <a:srgbClr val="205AA7"/>
                </a:solidFill>
              </a:rPr>
              <a:t>new mandate: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resolution</a:t>
            </a:r>
            <a:r>
              <a:rPr lang="fr-FR" sz="1500" b="1" dirty="0" smtClean="0">
                <a:solidFill>
                  <a:srgbClr val="205AA7"/>
                </a:solidFill>
              </a:rPr>
              <a:t>, </a:t>
            </a:r>
            <a:r>
              <a:rPr lang="fr-FR" sz="1500" dirty="0" smtClean="0">
                <a:solidFill>
                  <a:srgbClr val="205AA7"/>
                </a:solidFill>
              </a:rPr>
              <a:t>and </a:t>
            </a:r>
            <a:r>
              <a:rPr lang="fr-FR" sz="1500" dirty="0" err="1">
                <a:solidFill>
                  <a:srgbClr val="205AA7"/>
                </a:solidFill>
              </a:rPr>
              <a:t>becomes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the </a:t>
            </a:r>
            <a:r>
              <a:rPr lang="fr-FR" sz="1500" b="1" dirty="0" smtClean="0">
                <a:solidFill>
                  <a:srgbClr val="205AA7"/>
                </a:solidFill>
              </a:rPr>
              <a:t>ACPR</a:t>
            </a:r>
            <a:endParaRPr lang="fr-FR" sz="1500" b="1" dirty="0">
              <a:solidFill>
                <a:srgbClr val="205AA7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4942" y="1510694"/>
            <a:ext cx="2600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00B0F0"/>
                </a:solidFill>
              </a:rPr>
              <a:t>2010</a:t>
            </a:r>
            <a:endParaRPr lang="fr-FR" sz="1500" dirty="0">
              <a:solidFill>
                <a:srgbClr val="00B0F0"/>
              </a:solidFill>
            </a:endParaRPr>
          </a:p>
          <a:p>
            <a:r>
              <a:rPr lang="fr-FR" sz="1500" dirty="0" smtClean="0">
                <a:solidFill>
                  <a:srgbClr val="205AA7"/>
                </a:solidFill>
              </a:rPr>
              <a:t>Creation of </a:t>
            </a:r>
            <a:r>
              <a:rPr lang="fr-FR" sz="1500" b="1" dirty="0" smtClean="0">
                <a:solidFill>
                  <a:srgbClr val="205AA7"/>
                </a:solidFill>
              </a:rPr>
              <a:t>3 </a:t>
            </a:r>
            <a:r>
              <a:rPr lang="fr-FR" sz="1500" b="1" dirty="0" err="1" smtClean="0">
                <a:solidFill>
                  <a:srgbClr val="205AA7"/>
                </a:solidFill>
              </a:rPr>
              <a:t>European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supervisory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agencies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</a:p>
          <a:p>
            <a:r>
              <a:rPr lang="fr-FR" sz="1500" dirty="0" smtClean="0">
                <a:solidFill>
                  <a:srgbClr val="205AA7"/>
                </a:solidFill>
              </a:rPr>
              <a:t>The EBA, EIOPA and ESMA</a:t>
            </a:r>
            <a:r>
              <a:rPr lang="fr-FR" sz="1400" baseline="30000" dirty="0" smtClean="0">
                <a:solidFill>
                  <a:srgbClr val="205AA7">
                    <a:lumMod val="75000"/>
                  </a:srgbClr>
                </a:solidFill>
                <a:latin typeface="Calibri" pitchFamily="34" charset="0"/>
              </a:rPr>
              <a:t>*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48" name="Connecteur droit 47"/>
          <p:cNvSpPr/>
          <p:nvPr/>
        </p:nvSpPr>
        <p:spPr>
          <a:xfrm>
            <a:off x="3972154" y="1960949"/>
            <a:ext cx="15987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0" name="Groupe 49"/>
          <p:cNvGrpSpPr/>
          <p:nvPr/>
        </p:nvGrpSpPr>
        <p:grpSpPr>
          <a:xfrm rot="10800000">
            <a:off x="3776166" y="1517146"/>
            <a:ext cx="392341" cy="392341"/>
            <a:chOff x="3826842" y="6332707"/>
            <a:chExt cx="392341" cy="392341"/>
          </a:xfrm>
        </p:grpSpPr>
        <p:sp>
          <p:nvSpPr>
            <p:cNvPr id="51" name="Larme 50"/>
            <p:cNvSpPr/>
            <p:nvPr/>
          </p:nvSpPr>
          <p:spPr>
            <a:xfrm rot="18900000">
              <a:off x="3826842" y="6332707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Bouée 51"/>
            <p:cNvSpPr/>
            <p:nvPr/>
          </p:nvSpPr>
          <p:spPr>
            <a:xfrm rot="10800000">
              <a:off x="3870428" y="6376292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e 34"/>
          <p:cNvGrpSpPr/>
          <p:nvPr/>
        </p:nvGrpSpPr>
        <p:grpSpPr>
          <a:xfrm rot="10800000">
            <a:off x="6925579" y="1531350"/>
            <a:ext cx="392341" cy="392341"/>
            <a:chOff x="3826842" y="6332707"/>
            <a:chExt cx="392341" cy="392341"/>
          </a:xfrm>
        </p:grpSpPr>
        <p:sp>
          <p:nvSpPr>
            <p:cNvPr id="36" name="Larme 35"/>
            <p:cNvSpPr/>
            <p:nvPr/>
          </p:nvSpPr>
          <p:spPr>
            <a:xfrm rot="18900000">
              <a:off x="3826842" y="6332707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Bouée 36"/>
            <p:cNvSpPr/>
            <p:nvPr/>
          </p:nvSpPr>
          <p:spPr>
            <a:xfrm rot="10800000">
              <a:off x="3870428" y="6376292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Rectangle 8"/>
          <p:cNvSpPr/>
          <p:nvPr/>
        </p:nvSpPr>
        <p:spPr>
          <a:xfrm>
            <a:off x="7327770" y="1510694"/>
            <a:ext cx="16795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541338" algn="l"/>
              </a:tabLst>
            </a:pPr>
            <a:r>
              <a:rPr lang="fr-FR" sz="1500" b="1" dirty="0">
                <a:solidFill>
                  <a:srgbClr val="00B0F0"/>
                </a:solidFill>
              </a:rPr>
              <a:t>2015</a:t>
            </a:r>
          </a:p>
          <a:p>
            <a:pPr>
              <a:tabLst>
                <a:tab pos="541338" algn="l"/>
              </a:tabLst>
            </a:pPr>
            <a:r>
              <a:rPr lang="fr-FR" sz="1500" dirty="0">
                <a:solidFill>
                  <a:srgbClr val="205AA7"/>
                </a:solidFill>
              </a:rPr>
              <a:t>Entry into force of the </a:t>
            </a:r>
            <a:r>
              <a:rPr lang="fr-FR" sz="1500" dirty="0" smtClean="0">
                <a:solidFill>
                  <a:srgbClr val="205AA7"/>
                </a:solidFill>
              </a:rPr>
              <a:t>Single </a:t>
            </a:r>
            <a:r>
              <a:rPr lang="fr-FR" sz="1500" dirty="0" err="1" smtClean="0">
                <a:solidFill>
                  <a:srgbClr val="205AA7"/>
                </a:solidFill>
              </a:rPr>
              <a:t>Resolution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Mechanism</a:t>
            </a:r>
            <a:r>
              <a:rPr lang="fr-FR" sz="1500" dirty="0" smtClean="0">
                <a:solidFill>
                  <a:srgbClr val="205AA7"/>
                </a:solidFill>
              </a:rPr>
              <a:t> (</a:t>
            </a:r>
            <a:r>
              <a:rPr lang="fr-FR" sz="1500" b="1" dirty="0" smtClean="0">
                <a:solidFill>
                  <a:srgbClr val="205AA7"/>
                </a:solidFill>
              </a:rPr>
              <a:t>SRM</a:t>
            </a:r>
            <a:r>
              <a:rPr lang="fr-FR" sz="1500" dirty="0" smtClean="0">
                <a:solidFill>
                  <a:srgbClr val="205AA7"/>
                </a:solidFill>
              </a:rPr>
              <a:t>)</a:t>
            </a:r>
            <a:endParaRPr lang="fr-FR" sz="1500" b="1" dirty="0">
              <a:solidFill>
                <a:srgbClr val="205AA7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2019743" y="4494504"/>
            <a:ext cx="392341" cy="392341"/>
            <a:chOff x="2403559" y="6006705"/>
            <a:chExt cx="392341" cy="392341"/>
          </a:xfrm>
        </p:grpSpPr>
        <p:sp>
          <p:nvSpPr>
            <p:cNvPr id="42" name="Larme 41"/>
            <p:cNvSpPr/>
            <p:nvPr/>
          </p:nvSpPr>
          <p:spPr>
            <a:xfrm rot="18900000">
              <a:off x="2403559" y="6006705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Bouée 42"/>
            <p:cNvSpPr/>
            <p:nvPr/>
          </p:nvSpPr>
          <p:spPr>
            <a:xfrm rot="10800000">
              <a:off x="2447145" y="6050290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4" name="Groupe 53"/>
          <p:cNvGrpSpPr/>
          <p:nvPr/>
        </p:nvGrpSpPr>
        <p:grpSpPr>
          <a:xfrm>
            <a:off x="5471414" y="4495832"/>
            <a:ext cx="392341" cy="392341"/>
            <a:chOff x="2403559" y="6006705"/>
            <a:chExt cx="392341" cy="392341"/>
          </a:xfrm>
        </p:grpSpPr>
        <p:sp>
          <p:nvSpPr>
            <p:cNvPr id="55" name="Larme 54"/>
            <p:cNvSpPr/>
            <p:nvPr/>
          </p:nvSpPr>
          <p:spPr>
            <a:xfrm rot="18900000">
              <a:off x="2403559" y="6006705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Bouée 55"/>
            <p:cNvSpPr/>
            <p:nvPr/>
          </p:nvSpPr>
          <p:spPr>
            <a:xfrm rot="10800000">
              <a:off x="2447145" y="6050290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510503" y="32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rgbClr val="205AA7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What ARE THE key milestones TO remember? (</a:t>
            </a:r>
            <a:r>
              <a:rPr lang="fr-FR" dirty="0"/>
              <a:t>2</a:t>
            </a:r>
            <a:r>
              <a:rPr lang="fr-FR" dirty="0" smtClean="0"/>
              <a:t>/3)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95484" y="5916094"/>
            <a:ext cx="83650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*European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Banking Authority -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EBA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</a:p>
          <a:p>
            <a:pPr algn="just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Insurance and Occupational Pensions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Authority - "EIOPA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</a:p>
          <a:p>
            <a:pPr algn="just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Securities and Market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Authority -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"ESMA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503" y="3233"/>
            <a:ext cx="8229600" cy="1143000"/>
          </a:xfrm>
        </p:spPr>
        <p:txBody>
          <a:bodyPr/>
          <a:lstStyle/>
          <a:p>
            <a:r>
              <a:rPr lang="fr-FR" dirty="0"/>
              <a:t>What are the </a:t>
            </a:r>
            <a:r>
              <a:rPr lang="fr-FR" dirty="0" smtClean="0"/>
              <a:t>key milestones to </a:t>
            </a:r>
            <a:r>
              <a:rPr lang="fr-FR" dirty="0"/>
              <a:t>remember</a:t>
            </a:r>
            <a:r>
              <a:rPr lang="fr-FR" dirty="0" smtClean="0"/>
              <a:t>? (3/3)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5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5903" y="1186456"/>
            <a:ext cx="41771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b="1" dirty="0">
                <a:solidFill>
                  <a:srgbClr val="00B0F0"/>
                </a:solidFill>
              </a:rPr>
              <a:t>2016</a:t>
            </a:r>
          </a:p>
          <a:p>
            <a:pPr marL="285750" lvl="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Creation of the </a:t>
            </a:r>
            <a:r>
              <a:rPr lang="fr-FR" sz="1500" b="1" dirty="0" err="1" smtClean="0">
                <a:solidFill>
                  <a:srgbClr val="205AA7"/>
                </a:solidFill>
              </a:rPr>
              <a:t>Fintech</a:t>
            </a:r>
            <a:r>
              <a:rPr lang="fr-FR" sz="1500" b="1" dirty="0" smtClean="0">
                <a:solidFill>
                  <a:srgbClr val="205AA7"/>
                </a:solidFill>
              </a:rPr>
              <a:t> Unit </a:t>
            </a:r>
            <a:r>
              <a:rPr lang="fr-FR" sz="1500" dirty="0" smtClean="0">
                <a:solidFill>
                  <a:srgbClr val="205AA7"/>
                </a:solidFill>
              </a:rPr>
              <a:t>dedicated to </a:t>
            </a:r>
            <a:r>
              <a:rPr lang="fr-FR" sz="1500" b="1" dirty="0" err="1" smtClean="0">
                <a:solidFill>
                  <a:srgbClr val="205AA7"/>
                </a:solidFill>
              </a:rPr>
              <a:t>Fintech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undertakings</a:t>
            </a:r>
            <a:r>
              <a:rPr lang="fr-FR" sz="1500" dirty="0" smtClean="0">
                <a:solidFill>
                  <a:srgbClr val="205AA7"/>
                </a:solidFill>
              </a:rPr>
              <a:t> (entry point for </a:t>
            </a:r>
            <a:r>
              <a:rPr lang="fr-FR" sz="1500" dirty="0" err="1" smtClean="0">
                <a:solidFill>
                  <a:srgbClr val="205AA7"/>
                </a:solidFill>
              </a:rPr>
              <a:t>innovative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project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initiators</a:t>
            </a:r>
            <a:r>
              <a:rPr lang="fr-FR" sz="1500" dirty="0" smtClean="0">
                <a:solidFill>
                  <a:srgbClr val="205AA7"/>
                </a:solidFill>
              </a:rPr>
              <a:t>) </a:t>
            </a:r>
            <a:r>
              <a:rPr lang="fr-FR" sz="1500" b="1" dirty="0" smtClean="0">
                <a:solidFill>
                  <a:srgbClr val="205AA7"/>
                </a:solidFill>
              </a:rPr>
              <a:t>and innovation </a:t>
            </a:r>
            <a:r>
              <a:rPr lang="fr-FR" sz="1500" dirty="0" smtClean="0">
                <a:solidFill>
                  <a:srgbClr val="205AA7"/>
                </a:solidFill>
              </a:rPr>
              <a:t>(to anticipate and adapt to changes in the sector and </a:t>
            </a:r>
            <a:r>
              <a:rPr lang="fr-FR" sz="1500" dirty="0" err="1" smtClean="0">
                <a:solidFill>
                  <a:srgbClr val="205AA7"/>
                </a:solidFill>
              </a:rPr>
              <a:t>its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players</a:t>
            </a:r>
            <a:r>
              <a:rPr lang="fr-FR" sz="1500" dirty="0" smtClean="0">
                <a:solidFill>
                  <a:srgbClr val="205AA7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Extension </a:t>
            </a:r>
            <a:r>
              <a:rPr lang="fr-FR" sz="1500" dirty="0" smtClean="0">
                <a:solidFill>
                  <a:srgbClr val="205AA7"/>
                </a:solidFill>
              </a:rPr>
              <a:t>of the </a:t>
            </a:r>
            <a:r>
              <a:rPr lang="fr-FR" sz="1500" dirty="0" err="1" smtClean="0">
                <a:solidFill>
                  <a:srgbClr val="205AA7"/>
                </a:solidFill>
              </a:rPr>
              <a:t>ACPR’s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resolution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powers</a:t>
            </a:r>
            <a:r>
              <a:rPr lang="fr-FR" sz="1500" dirty="0" smtClean="0">
                <a:solidFill>
                  <a:srgbClr val="205AA7"/>
                </a:solidFill>
              </a:rPr>
              <a:t> to the </a:t>
            </a:r>
            <a:r>
              <a:rPr lang="fr-FR" sz="1500" b="1" dirty="0" err="1" smtClean="0">
                <a:solidFill>
                  <a:srgbClr val="205AA7"/>
                </a:solidFill>
              </a:rPr>
              <a:t>insurance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sector</a:t>
            </a:r>
            <a:r>
              <a:rPr lang="fr-FR" sz="1500" b="1" dirty="0" smtClean="0">
                <a:solidFill>
                  <a:srgbClr val="205AA7"/>
                </a:solidFill>
              </a:rPr>
              <a:t/>
            </a:r>
            <a:br>
              <a:rPr lang="fr-FR" sz="1500" b="1" dirty="0" smtClean="0">
                <a:solidFill>
                  <a:srgbClr val="205AA7"/>
                </a:solidFill>
              </a:rPr>
            </a:b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3201" y="4414073"/>
            <a:ext cx="262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b="1" dirty="0" smtClean="0">
                <a:solidFill>
                  <a:srgbClr val="00B0F0"/>
                </a:solidFill>
              </a:rPr>
              <a:t>2021</a:t>
            </a: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Creation of a </a:t>
            </a:r>
            <a:r>
              <a:rPr lang="fr-FR" sz="1500" b="1" dirty="0" err="1">
                <a:solidFill>
                  <a:srgbClr val="205AA7"/>
                </a:solidFill>
              </a:rPr>
              <a:t>u</a:t>
            </a:r>
            <a:r>
              <a:rPr lang="fr-FR" sz="1500" b="1" dirty="0" err="1" smtClean="0">
                <a:solidFill>
                  <a:srgbClr val="205AA7"/>
                </a:solidFill>
              </a:rPr>
              <a:t>nified</a:t>
            </a:r>
            <a:r>
              <a:rPr lang="fr-FR" sz="1500" b="1" dirty="0" smtClean="0">
                <a:solidFill>
                  <a:srgbClr val="205AA7"/>
                </a:solidFill>
              </a:rPr>
              <a:t> Directorate dedicated to the </a:t>
            </a:r>
            <a:r>
              <a:rPr lang="fr-FR" sz="1500" b="1" dirty="0">
                <a:solidFill>
                  <a:srgbClr val="205AA7"/>
                </a:solidFill>
              </a:rPr>
              <a:t>f</a:t>
            </a:r>
            <a:r>
              <a:rPr lang="fr-FR" sz="1500" b="1" dirty="0" smtClean="0">
                <a:solidFill>
                  <a:srgbClr val="205AA7"/>
                </a:solidFill>
              </a:rPr>
              <a:t>ight </a:t>
            </a:r>
            <a:r>
              <a:rPr lang="fr-FR" sz="1500" b="1" dirty="0">
                <a:solidFill>
                  <a:srgbClr val="205AA7"/>
                </a:solidFill>
              </a:rPr>
              <a:t>A</a:t>
            </a:r>
            <a:r>
              <a:rPr lang="fr-FR" sz="1500" b="1" dirty="0" smtClean="0">
                <a:solidFill>
                  <a:srgbClr val="205AA7"/>
                </a:solidFill>
              </a:rPr>
              <a:t>gainst Money Laundering and to Countering Terrorist Financing (AML-CFT)</a:t>
            </a:r>
            <a:endParaRPr lang="fr-FR" sz="1500" b="1" dirty="0">
              <a:solidFill>
                <a:srgbClr val="205AA7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25371" y="1176402"/>
            <a:ext cx="3431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smtClean="0">
                <a:solidFill>
                  <a:srgbClr val="00B0F0"/>
                </a:solidFill>
              </a:rPr>
              <a:t>2020</a:t>
            </a:r>
            <a:endParaRPr lang="fr-FR" sz="1500" b="1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500" dirty="0" smtClean="0">
                <a:solidFill>
                  <a:srgbClr val="205AA7"/>
                </a:solidFill>
              </a:rPr>
              <a:t>First </a:t>
            </a:r>
            <a:r>
              <a:rPr lang="fr-FR" sz="1500" b="1" dirty="0" smtClean="0">
                <a:solidFill>
                  <a:srgbClr val="205AA7"/>
                </a:solidFill>
              </a:rPr>
              <a:t>climate stress tests </a:t>
            </a:r>
            <a:r>
              <a:rPr lang="fr-FR" sz="1500" dirty="0" smtClean="0">
                <a:solidFill>
                  <a:srgbClr val="205AA7"/>
                </a:solidFill>
              </a:rPr>
              <a:t>conducted with banks and </a:t>
            </a:r>
            <a:r>
              <a:rPr lang="fr-FR" sz="1500" dirty="0" err="1" smtClean="0">
                <a:solidFill>
                  <a:srgbClr val="205AA7"/>
                </a:solidFill>
              </a:rPr>
              <a:t>insurers</a:t>
            </a:r>
            <a:endParaRPr lang="fr-FR" sz="1500" dirty="0" smtClean="0">
              <a:solidFill>
                <a:srgbClr val="205AA7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500" dirty="0" smtClean="0">
                <a:solidFill>
                  <a:srgbClr val="205AA7"/>
                </a:solidFill>
              </a:rPr>
              <a:t>Targeted </a:t>
            </a:r>
            <a:r>
              <a:rPr lang="en-US" sz="1500" dirty="0">
                <a:solidFill>
                  <a:srgbClr val="205AA7"/>
                </a:solidFill>
              </a:rPr>
              <a:t>measures to safeguard financial stability in light of the economic crisis caused by the </a:t>
            </a:r>
            <a:r>
              <a:rPr lang="en-US" sz="1500" dirty="0" smtClean="0">
                <a:solidFill>
                  <a:srgbClr val="205AA7"/>
                </a:solidFill>
              </a:rPr>
              <a:t/>
            </a:r>
            <a:br>
              <a:rPr lang="en-US" sz="1500" dirty="0" smtClean="0">
                <a:solidFill>
                  <a:srgbClr val="205AA7"/>
                </a:solidFill>
              </a:rPr>
            </a:br>
            <a:r>
              <a:rPr lang="en-US" sz="1500" b="1" dirty="0" smtClean="0">
                <a:solidFill>
                  <a:srgbClr val="205AA7"/>
                </a:solidFill>
              </a:rPr>
              <a:t>Covid-19 </a:t>
            </a:r>
            <a:r>
              <a:rPr lang="en-US" sz="1500" b="1" dirty="0">
                <a:solidFill>
                  <a:srgbClr val="205AA7"/>
                </a:solidFill>
              </a:rPr>
              <a:t>pandemic</a:t>
            </a:r>
          </a:p>
          <a:p>
            <a:pPr marL="285750" indent="-285750">
              <a:buFontTx/>
              <a:buChar char="-"/>
            </a:pPr>
            <a:endParaRPr lang="fr-FR" sz="1500" b="1" dirty="0">
              <a:solidFill>
                <a:srgbClr val="205AA7"/>
              </a:solidFill>
            </a:endParaRPr>
          </a:p>
        </p:txBody>
      </p:sp>
      <p:sp>
        <p:nvSpPr>
          <p:cNvPr id="44" name="Connecteur droit 43"/>
          <p:cNvSpPr/>
          <p:nvPr/>
        </p:nvSpPr>
        <p:spPr>
          <a:xfrm flipH="1">
            <a:off x="5188751" y="1644577"/>
            <a:ext cx="1669" cy="175539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Ellipse 46"/>
          <p:cNvSpPr/>
          <p:nvPr/>
        </p:nvSpPr>
        <p:spPr>
          <a:xfrm>
            <a:off x="5141310" y="3381554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8" name="Groupe 47"/>
          <p:cNvGrpSpPr/>
          <p:nvPr/>
        </p:nvGrpSpPr>
        <p:grpSpPr>
          <a:xfrm rot="10800000">
            <a:off x="4989506" y="1170979"/>
            <a:ext cx="392341" cy="392341"/>
            <a:chOff x="3826842" y="6332707"/>
            <a:chExt cx="392341" cy="392341"/>
          </a:xfrm>
        </p:grpSpPr>
        <p:sp>
          <p:nvSpPr>
            <p:cNvPr id="49" name="Larme 48"/>
            <p:cNvSpPr/>
            <p:nvPr/>
          </p:nvSpPr>
          <p:spPr>
            <a:xfrm rot="18900000">
              <a:off x="3826842" y="6332707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Bouée 49"/>
            <p:cNvSpPr/>
            <p:nvPr/>
          </p:nvSpPr>
          <p:spPr>
            <a:xfrm rot="10800000">
              <a:off x="3870428" y="6376292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6" name="Connecteur droit 65"/>
          <p:cNvSpPr/>
          <p:nvPr/>
        </p:nvSpPr>
        <p:spPr>
          <a:xfrm>
            <a:off x="651629" y="3423051"/>
            <a:ext cx="0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Connecteur droit 42"/>
          <p:cNvSpPr/>
          <p:nvPr/>
        </p:nvSpPr>
        <p:spPr>
          <a:xfrm flipH="1">
            <a:off x="644584" y="1614554"/>
            <a:ext cx="7045" cy="1761652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Ellipse 44"/>
          <p:cNvSpPr/>
          <p:nvPr/>
        </p:nvSpPr>
        <p:spPr>
          <a:xfrm>
            <a:off x="598700" y="3381554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6" name="Groupe 45"/>
          <p:cNvGrpSpPr/>
          <p:nvPr/>
        </p:nvGrpSpPr>
        <p:grpSpPr>
          <a:xfrm rot="10800000">
            <a:off x="461271" y="1161103"/>
            <a:ext cx="392341" cy="392341"/>
            <a:chOff x="3826842" y="6332707"/>
            <a:chExt cx="392341" cy="392341"/>
          </a:xfrm>
        </p:grpSpPr>
        <p:sp>
          <p:nvSpPr>
            <p:cNvPr id="51" name="Larme 50"/>
            <p:cNvSpPr/>
            <p:nvPr/>
          </p:nvSpPr>
          <p:spPr>
            <a:xfrm rot="18900000">
              <a:off x="3826842" y="6332707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Bouée 51"/>
            <p:cNvSpPr/>
            <p:nvPr/>
          </p:nvSpPr>
          <p:spPr>
            <a:xfrm rot="10800000">
              <a:off x="3870428" y="6376292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9" name="Connecteur droit 68"/>
          <p:cNvSpPr/>
          <p:nvPr/>
        </p:nvSpPr>
        <p:spPr>
          <a:xfrm>
            <a:off x="6065505" y="3436843"/>
            <a:ext cx="15987" cy="139790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Ellipse 52"/>
          <p:cNvSpPr/>
          <p:nvPr/>
        </p:nvSpPr>
        <p:spPr>
          <a:xfrm rot="10800000">
            <a:off x="6022500" y="3381554"/>
            <a:ext cx="99873" cy="100744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4" name="Groupe 53"/>
          <p:cNvGrpSpPr/>
          <p:nvPr/>
        </p:nvGrpSpPr>
        <p:grpSpPr>
          <a:xfrm>
            <a:off x="5882918" y="4581414"/>
            <a:ext cx="392341" cy="392341"/>
            <a:chOff x="2403559" y="6006705"/>
            <a:chExt cx="392341" cy="392341"/>
          </a:xfrm>
        </p:grpSpPr>
        <p:sp>
          <p:nvSpPr>
            <p:cNvPr id="55" name="Larme 54"/>
            <p:cNvSpPr/>
            <p:nvPr/>
          </p:nvSpPr>
          <p:spPr>
            <a:xfrm rot="18900000">
              <a:off x="2403559" y="6006705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Bouée 55"/>
            <p:cNvSpPr/>
            <p:nvPr/>
          </p:nvSpPr>
          <p:spPr>
            <a:xfrm rot="10800000">
              <a:off x="2447145" y="6050290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3" name="Groupe 62"/>
          <p:cNvGrpSpPr/>
          <p:nvPr/>
        </p:nvGrpSpPr>
        <p:grpSpPr>
          <a:xfrm>
            <a:off x="456258" y="4587111"/>
            <a:ext cx="392341" cy="392341"/>
            <a:chOff x="2403559" y="6006705"/>
            <a:chExt cx="392341" cy="392341"/>
          </a:xfrm>
        </p:grpSpPr>
        <p:sp>
          <p:nvSpPr>
            <p:cNvPr id="64" name="Larme 63"/>
            <p:cNvSpPr/>
            <p:nvPr/>
          </p:nvSpPr>
          <p:spPr>
            <a:xfrm rot="18900000">
              <a:off x="2403559" y="6006705"/>
              <a:ext cx="392341" cy="392341"/>
            </a:xfrm>
            <a:prstGeom prst="teardrop">
              <a:avLst>
                <a:gd name="adj" fmla="val 115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Bouée 64"/>
            <p:cNvSpPr/>
            <p:nvPr/>
          </p:nvSpPr>
          <p:spPr>
            <a:xfrm rot="10800000">
              <a:off x="2447145" y="6050290"/>
              <a:ext cx="305170" cy="305170"/>
            </a:xfrm>
            <a:prstGeom prst="donu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35" name="Flèche droite 34"/>
          <p:cNvSpPr/>
          <p:nvPr/>
        </p:nvSpPr>
        <p:spPr>
          <a:xfrm>
            <a:off x="8" y="3194549"/>
            <a:ext cx="8915857" cy="504056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989938" y="4415138"/>
            <a:ext cx="388610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500" b="1" dirty="0" smtClean="0">
                <a:solidFill>
                  <a:srgbClr val="00B0F0"/>
                </a:solidFill>
              </a:rPr>
              <a:t> 2016</a:t>
            </a:r>
            <a:endParaRPr lang="fr-FR" sz="1500" b="1" dirty="0">
              <a:solidFill>
                <a:srgbClr val="00B0F0"/>
              </a:solidFill>
            </a:endParaRP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Creation of the </a:t>
            </a:r>
            <a:r>
              <a:rPr lang="fr-FR" sz="1500" b="1" dirty="0">
                <a:solidFill>
                  <a:srgbClr val="205AA7"/>
                </a:solidFill>
              </a:rPr>
              <a:t>Financial Stability Unit </a:t>
            </a:r>
            <a:r>
              <a:rPr lang="fr-FR" sz="1500" dirty="0">
                <a:solidFill>
                  <a:srgbClr val="205AA7"/>
                </a:solidFill>
              </a:rPr>
              <a:t>which coordinates the ACPR and </a:t>
            </a:r>
            <a:r>
              <a:rPr lang="fr-FR" sz="1500" dirty="0" smtClean="0">
                <a:solidFill>
                  <a:srgbClr val="205AA7"/>
                </a:solidFill>
              </a:rPr>
              <a:t>the Banque </a:t>
            </a:r>
            <a:r>
              <a:rPr lang="fr-FR" sz="1500" dirty="0">
                <a:solidFill>
                  <a:srgbClr val="205AA7"/>
                </a:solidFill>
              </a:rPr>
              <a:t>de France</a:t>
            </a:r>
            <a:r>
              <a:rPr lang="fr-FR" sz="1500" dirty="0" smtClean="0">
                <a:solidFill>
                  <a:srgbClr val="205AA7"/>
                </a:solidFill>
              </a:rPr>
              <a:t>’</a:t>
            </a:r>
            <a:r>
              <a:rPr lang="fr-FR" sz="1500" dirty="0">
                <a:solidFill>
                  <a:srgbClr val="205AA7"/>
                </a:solidFill>
              </a:rPr>
              <a:t>s </a:t>
            </a:r>
            <a:r>
              <a:rPr lang="fr-FR" sz="1500" dirty="0" smtClean="0">
                <a:solidFill>
                  <a:srgbClr val="205AA7"/>
                </a:solidFill>
              </a:rPr>
              <a:t>financial </a:t>
            </a:r>
            <a:r>
              <a:rPr lang="fr-FR" sz="1500" dirty="0">
                <a:solidFill>
                  <a:srgbClr val="205AA7"/>
                </a:solidFill>
              </a:rPr>
              <a:t>stability efforts</a:t>
            </a:r>
            <a:r>
              <a:rPr lang="fr-FR" sz="1500" dirty="0" smtClean="0">
                <a:solidFill>
                  <a:srgbClr val="205AA7"/>
                </a:solidFill>
              </a:rPr>
              <a:t>: </a:t>
            </a: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- risk analysis,</a:t>
            </a: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- macroprudential policy,</a:t>
            </a:r>
          </a:p>
          <a:p>
            <a:pPr lvl="0"/>
            <a:r>
              <a:rPr lang="fr-FR" sz="1500" dirty="0" smtClean="0">
                <a:solidFill>
                  <a:srgbClr val="205AA7"/>
                </a:solidFill>
              </a:rPr>
              <a:t>- international regulatory issues…</a:t>
            </a:r>
            <a:endParaRPr lang="fr-FR" sz="1500" baseline="30000" dirty="0">
              <a:solidFill>
                <a:srgbClr val="205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6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935" y="0"/>
            <a:ext cx="7905533" cy="1143000"/>
          </a:xfrm>
        </p:spPr>
        <p:txBody>
          <a:bodyPr/>
          <a:lstStyle/>
          <a:p>
            <a:r>
              <a:rPr lang="fr-FR" spc="-30" dirty="0" smtClean="0">
                <a:solidFill>
                  <a:srgbClr val="205AA7"/>
                </a:solidFill>
              </a:rPr>
              <a:t>An authority attached to the BANQUE DE France (BDF), </a:t>
            </a:r>
            <a:r>
              <a:rPr lang="fr-FR" dirty="0" smtClean="0">
                <a:solidFill>
                  <a:srgbClr val="205AA7"/>
                </a:solidFill>
              </a:rPr>
              <a:t>meaning</a:t>
            </a:r>
            <a:r>
              <a:rPr lang="fr-FR" spc="-30" dirty="0" smtClean="0">
                <a:solidFill>
                  <a:srgbClr val="205AA7"/>
                </a:solidFill>
              </a:rPr>
              <a:t>?</a:t>
            </a: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1864" y="1609695"/>
            <a:ext cx="8919631" cy="780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1500" b="1" dirty="0"/>
              <a:t>The </a:t>
            </a:r>
            <a:r>
              <a:rPr lang="fr-FR" sz="1500" b="1" dirty="0" smtClean="0"/>
              <a:t>Governor </a:t>
            </a:r>
            <a:r>
              <a:rPr lang="fr-FR" sz="1500" b="1" dirty="0"/>
              <a:t>of the Banque de </a:t>
            </a:r>
            <a:r>
              <a:rPr lang="fr-FR" sz="1500" b="1" dirty="0" smtClean="0"/>
              <a:t>France, Mr François </a:t>
            </a:r>
            <a:r>
              <a:rPr lang="fr-FR" sz="1500" b="1" dirty="0"/>
              <a:t>Villeroy de </a:t>
            </a:r>
            <a:r>
              <a:rPr lang="fr-FR" sz="1500" b="1" dirty="0" smtClean="0"/>
              <a:t>Galhau, is the Chairman of the ACPR,</a:t>
            </a:r>
          </a:p>
          <a:p>
            <a:pPr marL="457200" lvl="1" indent="0">
              <a:buNone/>
            </a:pPr>
            <a:r>
              <a:rPr lang="fr-FR" sz="1500" dirty="0" smtClean="0"/>
              <a:t>Mr Jean-Paul </a:t>
            </a:r>
            <a:r>
              <a:rPr lang="fr-FR" sz="1500" dirty="0" err="1"/>
              <a:t>Faugère</a:t>
            </a:r>
            <a:r>
              <a:rPr lang="fr-FR" sz="1500" dirty="0"/>
              <a:t>, </a:t>
            </a:r>
            <a:r>
              <a:rPr lang="fr-FR" sz="1500" dirty="0" smtClean="0"/>
              <a:t>Vice-Chairman </a:t>
            </a:r>
            <a:r>
              <a:rPr lang="fr-FR" sz="1500" dirty="0"/>
              <a:t>of </a:t>
            </a:r>
            <a:r>
              <a:rPr lang="fr-FR" sz="1500" dirty="0" smtClean="0"/>
              <a:t>the ACPR, serves </a:t>
            </a:r>
            <a:r>
              <a:rPr lang="fr-FR" sz="1500" dirty="0"/>
              <a:t>on the </a:t>
            </a:r>
            <a:r>
              <a:rPr lang="fr-FR" sz="1500" dirty="0" smtClean="0"/>
              <a:t>General Council </a:t>
            </a:r>
            <a:r>
              <a:rPr lang="fr-FR" sz="1500" dirty="0"/>
              <a:t>of the Banque de France</a:t>
            </a:r>
          </a:p>
          <a:p>
            <a:pPr marL="457200" lvl="1" indent="0">
              <a:buNone/>
            </a:pPr>
            <a:endParaRPr lang="fr-FR" sz="1500" dirty="0"/>
          </a:p>
        </p:txBody>
      </p:sp>
      <p:sp>
        <p:nvSpPr>
          <p:cNvPr id="2" name="Pentagone 1"/>
          <p:cNvSpPr/>
          <p:nvPr/>
        </p:nvSpPr>
        <p:spPr>
          <a:xfrm>
            <a:off x="-1" y="1675684"/>
            <a:ext cx="511689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8313" y="2473596"/>
            <a:ext cx="83840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fr-FR" sz="1500" dirty="0" smtClean="0">
                <a:solidFill>
                  <a:srgbClr val="205AA7"/>
                </a:solidFill>
              </a:rPr>
              <a:t>ACPR staff </a:t>
            </a:r>
            <a:r>
              <a:rPr lang="fr-FR" sz="1500" dirty="0" err="1" smtClean="0">
                <a:solidFill>
                  <a:srgbClr val="205AA7"/>
                </a:solidFill>
              </a:rPr>
              <a:t>is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b="1" dirty="0" smtClean="0">
                <a:solidFill>
                  <a:srgbClr val="205AA7"/>
                </a:solidFill>
              </a:rPr>
              <a:t>employed by </a:t>
            </a:r>
            <a:r>
              <a:rPr lang="fr-FR" sz="1500" b="1" dirty="0">
                <a:solidFill>
                  <a:srgbClr val="205AA7"/>
                </a:solidFill>
              </a:rPr>
              <a:t>the </a:t>
            </a:r>
            <a:r>
              <a:rPr lang="fr-FR" sz="1500" b="1" dirty="0" smtClean="0">
                <a:solidFill>
                  <a:srgbClr val="205AA7"/>
                </a:solidFill>
              </a:rPr>
              <a:t>Banque de France  </a:t>
            </a:r>
          </a:p>
          <a:p>
            <a:pPr lvl="1">
              <a:spcBef>
                <a:spcPct val="20000"/>
              </a:spcBef>
            </a:pPr>
            <a:r>
              <a:rPr lang="fr-FR" sz="1500" dirty="0" smtClean="0">
                <a:solidFill>
                  <a:srgbClr val="205AA7"/>
                </a:solidFill>
              </a:rPr>
              <a:t>The ACPR uses </a:t>
            </a:r>
            <a:r>
              <a:rPr lang="fr-FR" sz="1500" dirty="0">
                <a:solidFill>
                  <a:srgbClr val="205AA7"/>
                </a:solidFill>
              </a:rPr>
              <a:t>the </a:t>
            </a:r>
            <a:r>
              <a:rPr lang="fr-FR" sz="1500" b="1" dirty="0" smtClean="0">
                <a:solidFill>
                  <a:srgbClr val="205AA7"/>
                </a:solidFill>
              </a:rPr>
              <a:t>support </a:t>
            </a:r>
            <a:r>
              <a:rPr lang="fr-FR" sz="1500" b="1" dirty="0">
                <a:solidFill>
                  <a:srgbClr val="205AA7"/>
                </a:solidFill>
              </a:rPr>
              <a:t>functions of the </a:t>
            </a:r>
            <a:r>
              <a:rPr lang="fr-FR" sz="1500" b="1" dirty="0" smtClean="0">
                <a:solidFill>
                  <a:srgbClr val="205AA7"/>
                </a:solidFill>
              </a:rPr>
              <a:t>BDF </a:t>
            </a:r>
            <a:r>
              <a:rPr lang="fr-FR" sz="1500" dirty="0">
                <a:solidFill>
                  <a:srgbClr val="205AA7"/>
                </a:solidFill>
              </a:rPr>
              <a:t>with a </a:t>
            </a:r>
            <a:r>
              <a:rPr lang="fr-FR" sz="1500" dirty="0" smtClean="0">
                <a:solidFill>
                  <a:srgbClr val="205AA7"/>
                </a:solidFill>
              </a:rPr>
              <a:t>view to mutualising resources                      (HR management</a:t>
            </a:r>
            <a:r>
              <a:rPr lang="fr-FR" sz="1500" dirty="0">
                <a:solidFill>
                  <a:srgbClr val="205AA7"/>
                </a:solidFill>
              </a:rPr>
              <a:t>, </a:t>
            </a:r>
            <a:r>
              <a:rPr lang="fr-FR" sz="1500" dirty="0" smtClean="0">
                <a:solidFill>
                  <a:srgbClr val="205AA7"/>
                </a:solidFill>
              </a:rPr>
              <a:t>property management</a:t>
            </a:r>
            <a:r>
              <a:rPr lang="fr-FR" sz="1500" dirty="0">
                <a:solidFill>
                  <a:srgbClr val="205AA7"/>
                </a:solidFill>
              </a:rPr>
              <a:t>, IT, etc.)</a:t>
            </a:r>
            <a:br>
              <a:rPr lang="fr-FR" sz="1500" dirty="0">
                <a:solidFill>
                  <a:srgbClr val="205AA7"/>
                </a:solidFill>
              </a:rPr>
            </a:br>
            <a:r>
              <a:rPr lang="fr-FR" sz="1500" dirty="0" smtClean="0">
                <a:solidFill>
                  <a:srgbClr val="205AA7"/>
                </a:solidFill>
              </a:rPr>
              <a:t>The ACPR </a:t>
            </a:r>
            <a:r>
              <a:rPr lang="fr-FR" sz="1500" dirty="0" err="1" smtClean="0">
                <a:solidFill>
                  <a:srgbClr val="205AA7"/>
                </a:solidFill>
              </a:rPr>
              <a:t>adopts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its</a:t>
            </a:r>
            <a:r>
              <a:rPr lang="fr-FR" sz="1500" dirty="0" smtClean="0">
                <a:solidFill>
                  <a:srgbClr val="205AA7"/>
                </a:solidFill>
              </a:rPr>
              <a:t> budget, </a:t>
            </a:r>
            <a:r>
              <a:rPr lang="fr-FR" sz="1500" dirty="0" err="1" smtClean="0">
                <a:solidFill>
                  <a:srgbClr val="205AA7"/>
                </a:solidFill>
              </a:rPr>
              <a:t>which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annexed</a:t>
            </a:r>
            <a:r>
              <a:rPr lang="fr-FR" sz="1500" b="1" dirty="0" smtClean="0">
                <a:solidFill>
                  <a:srgbClr val="205AA7"/>
                </a:solidFill>
              </a:rPr>
              <a:t> to </a:t>
            </a:r>
            <a:r>
              <a:rPr lang="fr-FR" sz="1500" b="1" dirty="0" err="1" smtClean="0">
                <a:solidFill>
                  <a:srgbClr val="205AA7"/>
                </a:solidFill>
              </a:rPr>
              <a:t>that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of </a:t>
            </a:r>
            <a:r>
              <a:rPr lang="fr-FR" sz="1500" dirty="0">
                <a:solidFill>
                  <a:srgbClr val="205AA7"/>
                </a:solidFill>
              </a:rPr>
              <a:t>the BDF</a:t>
            </a:r>
            <a:br>
              <a:rPr lang="fr-FR" sz="1500" dirty="0">
                <a:solidFill>
                  <a:srgbClr val="205AA7"/>
                </a:solidFill>
              </a:rPr>
            </a:br>
            <a:endParaRPr lang="fr-FR" sz="1500" dirty="0" smtClean="0">
              <a:solidFill>
                <a:srgbClr val="205AA7"/>
              </a:solidFill>
            </a:endParaRPr>
          </a:p>
          <a:p>
            <a:pPr lvl="1">
              <a:spcBef>
                <a:spcPct val="20000"/>
              </a:spcBef>
            </a:pPr>
            <a:endParaRPr lang="fr-FR" sz="1500" dirty="0">
              <a:solidFill>
                <a:srgbClr val="205AA7"/>
              </a:solidFill>
            </a:endParaRPr>
          </a:p>
          <a:p>
            <a:pPr lvl="1">
              <a:spcBef>
                <a:spcPct val="20000"/>
              </a:spcBef>
            </a:pPr>
            <a:endParaRPr lang="fr-FR" sz="1500" dirty="0" smtClean="0">
              <a:solidFill>
                <a:srgbClr val="205AA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689" y="3572787"/>
            <a:ext cx="800578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500" dirty="0" smtClean="0">
                <a:solidFill>
                  <a:srgbClr val="205AA7"/>
                </a:solidFill>
              </a:rPr>
              <a:t/>
            </a:r>
            <a:br>
              <a:rPr lang="fr-FR" sz="1500" dirty="0" smtClean="0">
                <a:solidFill>
                  <a:srgbClr val="205AA7"/>
                </a:solidFill>
              </a:rPr>
            </a:br>
            <a:r>
              <a:rPr lang="fr-FR" sz="1500" dirty="0" smtClean="0">
                <a:solidFill>
                  <a:srgbClr val="205AA7"/>
                </a:solidFill>
              </a:rPr>
              <a:t>The </a:t>
            </a:r>
            <a:r>
              <a:rPr lang="fr-FR" sz="1500" dirty="0">
                <a:solidFill>
                  <a:srgbClr val="205AA7"/>
                </a:solidFill>
              </a:rPr>
              <a:t>ACPR</a:t>
            </a:r>
            <a:r>
              <a:rPr lang="fr-FR" sz="1500" dirty="0" smtClean="0">
                <a:solidFill>
                  <a:srgbClr val="205AA7"/>
                </a:solidFill>
              </a:rPr>
              <a:t>’s </a:t>
            </a:r>
            <a:r>
              <a:rPr lang="fr-FR" sz="1500" dirty="0">
                <a:solidFill>
                  <a:srgbClr val="205AA7"/>
                </a:solidFill>
              </a:rPr>
              <a:t>revenues consist mainly of </a:t>
            </a:r>
            <a:r>
              <a:rPr lang="fr-FR" sz="1500" b="1" dirty="0">
                <a:solidFill>
                  <a:srgbClr val="205AA7"/>
                </a:solidFill>
              </a:rPr>
              <a:t>contributions paid by </a:t>
            </a:r>
            <a:r>
              <a:rPr lang="fr-FR" sz="1500" b="1" dirty="0" err="1" smtClean="0">
                <a:solidFill>
                  <a:srgbClr val="205AA7"/>
                </a:solidFill>
              </a:rPr>
              <a:t>supervised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entities</a:t>
            </a:r>
            <a:r>
              <a:rPr lang="fr-FR" sz="1500" b="1" dirty="0" smtClean="0">
                <a:solidFill>
                  <a:srgbClr val="205AA7"/>
                </a:solidFill>
              </a:rPr>
              <a:t>. </a:t>
            </a:r>
          </a:p>
          <a:p>
            <a:pPr lvl="1"/>
            <a:r>
              <a:rPr lang="fr-FR" sz="1500" b="1" dirty="0" err="1" smtClean="0">
                <a:solidFill>
                  <a:srgbClr val="205AA7"/>
                </a:solidFill>
              </a:rPr>
              <a:t>Employment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and </a:t>
            </a:r>
            <a:r>
              <a:rPr lang="fr-FR" sz="1500" b="1" dirty="0" smtClean="0">
                <a:solidFill>
                  <a:srgbClr val="205AA7"/>
                </a:solidFill>
              </a:rPr>
              <a:t>resources </a:t>
            </a:r>
            <a:r>
              <a:rPr lang="fr-FR" sz="1500" b="1" dirty="0">
                <a:solidFill>
                  <a:srgbClr val="205AA7"/>
                </a:solidFill>
              </a:rPr>
              <a:t>caps are set </a:t>
            </a:r>
            <a:r>
              <a:rPr lang="fr-FR" sz="1500" b="1" dirty="0" smtClean="0">
                <a:solidFill>
                  <a:srgbClr val="205AA7"/>
                </a:solidFill>
              </a:rPr>
              <a:t>by the French </a:t>
            </a:r>
            <a:r>
              <a:rPr lang="fr-FR" sz="1500" b="1" dirty="0">
                <a:solidFill>
                  <a:srgbClr val="205AA7"/>
                </a:solidFill>
              </a:rPr>
              <a:t>Parliament</a:t>
            </a:r>
            <a:r>
              <a:rPr lang="fr-FR" sz="1500" dirty="0">
                <a:solidFill>
                  <a:srgbClr val="205AA7"/>
                </a:solidFill>
              </a:rPr>
              <a:t>, </a:t>
            </a:r>
            <a:r>
              <a:rPr lang="fr-FR" sz="1500" dirty="0" smtClean="0">
                <a:solidFill>
                  <a:srgbClr val="205AA7"/>
                </a:solidFill>
              </a:rPr>
              <a:t>and </a:t>
            </a:r>
            <a:r>
              <a:rPr lang="fr-FR" sz="1500" dirty="0" err="1" smtClean="0">
                <a:solidFill>
                  <a:srgbClr val="205AA7"/>
                </a:solidFill>
              </a:rPr>
              <a:t>incorporated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into the Finance </a:t>
            </a:r>
            <a:r>
              <a:rPr lang="fr-FR" sz="1500" dirty="0" err="1" smtClean="0">
                <a:solidFill>
                  <a:srgbClr val="205AA7"/>
                </a:solidFill>
              </a:rPr>
              <a:t>Act</a:t>
            </a:r>
            <a:endParaRPr lang="fr-FR" sz="1500" dirty="0">
              <a:solidFill>
                <a:srgbClr val="205AA7"/>
              </a:solidFill>
            </a:endParaRPr>
          </a:p>
          <a:p>
            <a:pPr lvl="1"/>
            <a:endParaRPr lang="fr-FR" sz="1500" dirty="0" smtClean="0">
              <a:solidFill>
                <a:srgbClr val="205AA7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1083" y="4897396"/>
            <a:ext cx="78975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500" dirty="0">
                <a:solidFill>
                  <a:srgbClr val="205AA7"/>
                </a:solidFill>
              </a:rPr>
              <a:t>The ACPR acts within the framework </a:t>
            </a:r>
            <a:r>
              <a:rPr lang="fr-FR" sz="1500" dirty="0" smtClean="0">
                <a:solidFill>
                  <a:srgbClr val="205AA7"/>
                </a:solidFill>
              </a:rPr>
              <a:t>of the Banque de </a:t>
            </a:r>
            <a:r>
              <a:rPr lang="fr-FR" sz="1500" dirty="0" err="1" smtClean="0">
                <a:solidFill>
                  <a:srgbClr val="205AA7"/>
                </a:solidFill>
              </a:rPr>
              <a:t>France’s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b="1" dirty="0" smtClean="0">
                <a:solidFill>
                  <a:srgbClr val="205AA7"/>
                </a:solidFill>
              </a:rPr>
              <a:t>missions</a:t>
            </a:r>
            <a:r>
              <a:rPr lang="fr-FR" sz="1500" dirty="0" smtClean="0">
                <a:solidFill>
                  <a:srgbClr val="205AA7"/>
                </a:solidFill>
              </a:rPr>
              <a:t>: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92770" y="5497570"/>
            <a:ext cx="173541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Monetary Strategy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6914" y="5812885"/>
            <a:ext cx="185762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to the economy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47558" y="5214751"/>
            <a:ext cx="16476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stability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4948730" y="5376789"/>
            <a:ext cx="377786" cy="357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99366" y="5197145"/>
            <a:ext cx="613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ACPR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9" name="Pentagone 18"/>
          <p:cNvSpPr/>
          <p:nvPr/>
        </p:nvSpPr>
        <p:spPr>
          <a:xfrm>
            <a:off x="1" y="2494389"/>
            <a:ext cx="7478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-1" y="3847268"/>
            <a:ext cx="1026526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-1" y="4951639"/>
            <a:ext cx="13242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33" r="-1121"/>
          <a:stretch/>
        </p:blipFill>
        <p:spPr>
          <a:xfrm>
            <a:off x="6711780" y="801887"/>
            <a:ext cx="2145222" cy="195593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7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8000" y="0"/>
            <a:ext cx="8640504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WHAT ARE THE ACPR’S MAIN missions? (1/2)</a:t>
            </a:r>
            <a:endParaRPr lang="fr-FR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551533" y="1628283"/>
            <a:ext cx="6408454" cy="54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000" indent="-2520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205AA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/>
              <a:t>The ACPR performs </a:t>
            </a:r>
            <a:r>
              <a:rPr lang="fr-FR" sz="1500" b="1" dirty="0"/>
              <a:t>four main </a:t>
            </a:r>
            <a:r>
              <a:rPr lang="fr-FR" sz="1500" b="1" dirty="0" smtClean="0"/>
              <a:t>missions </a:t>
            </a:r>
            <a:r>
              <a:rPr lang="fr-FR" sz="1500" dirty="0"/>
              <a:t>of general interest:</a:t>
            </a:r>
          </a:p>
          <a:p>
            <a:pPr marL="0" indent="0">
              <a:buNone/>
            </a:pPr>
            <a:endParaRPr lang="fr-FR" sz="1500" b="1" dirty="0"/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  <a:p>
            <a:endParaRPr lang="fr-FR" sz="1500" dirty="0"/>
          </a:p>
        </p:txBody>
      </p:sp>
      <p:sp>
        <p:nvSpPr>
          <p:cNvPr id="22" name="Rectangle 21"/>
          <p:cNvSpPr/>
          <p:nvPr/>
        </p:nvSpPr>
        <p:spPr>
          <a:xfrm>
            <a:off x="506522" y="2443633"/>
            <a:ext cx="860198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err="1" smtClean="0">
                <a:solidFill>
                  <a:srgbClr val="205AA7"/>
                </a:solidFill>
              </a:rPr>
              <a:t>Preserving</a:t>
            </a:r>
            <a:r>
              <a:rPr lang="fr-FR" sz="1500" b="1" dirty="0" smtClean="0">
                <a:solidFill>
                  <a:srgbClr val="205AA7"/>
                </a:solidFill>
              </a:rPr>
              <a:t> financial </a:t>
            </a:r>
            <a:r>
              <a:rPr lang="fr-FR" sz="1500" b="1" dirty="0">
                <a:solidFill>
                  <a:srgbClr val="205AA7"/>
                </a:solidFill>
              </a:rPr>
              <a:t>stability</a:t>
            </a:r>
            <a:r>
              <a:rPr lang="fr-FR" sz="1500" dirty="0" smtClean="0">
                <a:solidFill>
                  <a:srgbClr val="205AA7"/>
                </a:solidFill>
              </a:rPr>
              <a:t>, </a:t>
            </a:r>
            <a:r>
              <a:rPr lang="fr-FR" sz="1500" dirty="0" err="1" smtClean="0">
                <a:solidFill>
                  <a:srgbClr val="205AA7"/>
                </a:solidFill>
              </a:rPr>
              <a:t>both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that</a:t>
            </a:r>
            <a:r>
              <a:rPr lang="fr-FR" sz="1500" dirty="0" smtClean="0">
                <a:solidFill>
                  <a:srgbClr val="205AA7"/>
                </a:solidFill>
              </a:rPr>
              <a:t> of the </a:t>
            </a:r>
            <a:r>
              <a:rPr lang="fr-FR" sz="1500" dirty="0">
                <a:solidFill>
                  <a:srgbClr val="205AA7"/>
                </a:solidFill>
              </a:rPr>
              <a:t>system as a whole</a:t>
            </a:r>
            <a:endParaRPr lang="fr-FR" sz="1500" dirty="0" smtClean="0">
              <a:solidFill>
                <a:srgbClr val="205AA7"/>
              </a:solidFill>
            </a:endParaRPr>
          </a:p>
          <a:p>
            <a:r>
              <a:rPr lang="fr-FR" sz="1500" dirty="0">
                <a:solidFill>
                  <a:srgbClr val="205AA7"/>
                </a:solidFill>
              </a:rPr>
              <a:t>a</a:t>
            </a:r>
            <a:r>
              <a:rPr lang="fr-FR" sz="1500" dirty="0" smtClean="0">
                <a:solidFill>
                  <a:srgbClr val="205AA7"/>
                </a:solidFill>
              </a:rPr>
              <a:t>nd </a:t>
            </a:r>
            <a:r>
              <a:rPr lang="fr-FR" sz="1500" dirty="0" err="1" smtClean="0">
                <a:solidFill>
                  <a:srgbClr val="205AA7"/>
                </a:solidFill>
              </a:rPr>
              <a:t>that</a:t>
            </a:r>
            <a:r>
              <a:rPr lang="fr-FR" sz="1500" dirty="0" smtClean="0">
                <a:solidFill>
                  <a:srgbClr val="205AA7"/>
                </a:solidFill>
              </a:rPr>
              <a:t> of </a:t>
            </a:r>
            <a:r>
              <a:rPr lang="fr-FR" sz="1500" dirty="0">
                <a:solidFill>
                  <a:srgbClr val="205AA7"/>
                </a:solidFill>
              </a:rPr>
              <a:t>each </a:t>
            </a:r>
            <a:r>
              <a:rPr lang="fr-FR" sz="1500" dirty="0" smtClean="0">
                <a:solidFill>
                  <a:srgbClr val="205AA7"/>
                </a:solidFill>
              </a:rPr>
              <a:t>institution (banking and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sectors</a:t>
            </a:r>
            <a:r>
              <a:rPr lang="fr-FR" sz="1500" dirty="0" smtClean="0">
                <a:solidFill>
                  <a:srgbClr val="205AA7"/>
                </a:solidFill>
              </a:rPr>
              <a:t>)</a:t>
            </a:r>
          </a:p>
          <a:p>
            <a:pPr lvl="1">
              <a:lnSpc>
                <a:spcPts val="3000"/>
              </a:lnSpc>
            </a:pPr>
            <a:endParaRPr lang="fr-FR" sz="1500" b="1" dirty="0">
              <a:solidFill>
                <a:srgbClr val="205AA7"/>
              </a:solidFill>
            </a:endParaRPr>
          </a:p>
          <a:p>
            <a:pPr marL="1236663" lvl="2" indent="-342900">
              <a:buFontTx/>
              <a:buChar char="-"/>
            </a:pPr>
            <a:r>
              <a:rPr lang="fr-FR" sz="1500" b="1" dirty="0" err="1" smtClean="0">
                <a:solidFill>
                  <a:srgbClr val="205AA7"/>
                </a:solidFill>
              </a:rPr>
              <a:t>Licensing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new players</a:t>
            </a:r>
            <a:r>
              <a:rPr lang="fr-FR" sz="1500" dirty="0" smtClean="0">
                <a:solidFill>
                  <a:srgbClr val="205AA7"/>
                </a:solidFill>
              </a:rPr>
              <a:t>: </a:t>
            </a:r>
          </a:p>
          <a:p>
            <a:pPr marL="1236663" lvl="2" indent="-342900">
              <a:buFontTx/>
              <a:buChar char="-"/>
            </a:pPr>
            <a:endParaRPr lang="fr-FR" sz="1500" dirty="0">
              <a:solidFill>
                <a:srgbClr val="205AA7"/>
              </a:solidFill>
            </a:endParaRPr>
          </a:p>
          <a:p>
            <a:pPr marL="893763" lvl="2"/>
            <a:endParaRPr lang="fr-FR" sz="1500" dirty="0" smtClean="0">
              <a:solidFill>
                <a:srgbClr val="205AA7"/>
              </a:solidFill>
            </a:endParaRPr>
          </a:p>
          <a:p>
            <a:pPr marL="1236663" lvl="2" indent="-342900">
              <a:buFontTx/>
              <a:buChar char="-"/>
            </a:pPr>
            <a:endParaRPr lang="fr-FR" sz="1500" dirty="0">
              <a:solidFill>
                <a:srgbClr val="205AA7"/>
              </a:solidFill>
            </a:endParaRPr>
          </a:p>
          <a:p>
            <a:pPr marL="893763" lvl="2"/>
            <a:endParaRPr lang="fr-FR" sz="1500" dirty="0" smtClean="0">
              <a:solidFill>
                <a:srgbClr val="205AA7"/>
              </a:solidFill>
            </a:endParaRPr>
          </a:p>
          <a:p>
            <a:pPr marL="1257300" lvl="2" indent="-342900">
              <a:buFontTx/>
              <a:buChar char="-"/>
            </a:pPr>
            <a:endParaRPr lang="fr-FR" sz="1500" dirty="0" smtClean="0">
              <a:solidFill>
                <a:srgbClr val="205AA7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fr-FR" sz="1500" dirty="0" err="1" smtClean="0">
                <a:solidFill>
                  <a:srgbClr val="205AA7"/>
                </a:solidFill>
              </a:rPr>
              <a:t>Carrying</a:t>
            </a:r>
            <a:r>
              <a:rPr lang="fr-FR" sz="1500" dirty="0" smtClean="0">
                <a:solidFill>
                  <a:srgbClr val="205AA7"/>
                </a:solidFill>
              </a:rPr>
              <a:t> out the </a:t>
            </a:r>
            <a:r>
              <a:rPr lang="fr-FR" sz="1500" b="1" dirty="0" smtClean="0">
                <a:solidFill>
                  <a:srgbClr val="205AA7"/>
                </a:solidFill>
              </a:rPr>
              <a:t>ongoing supervision of the financial position of supervised entities </a:t>
            </a:r>
            <a:r>
              <a:rPr lang="fr-FR" sz="1500" dirty="0" smtClean="0">
                <a:solidFill>
                  <a:srgbClr val="205AA7"/>
                </a:solidFill>
              </a:rPr>
              <a:t>and </a:t>
            </a:r>
            <a:r>
              <a:rPr lang="fr-FR" sz="1500" b="1" dirty="0" err="1" smtClean="0">
                <a:solidFill>
                  <a:srgbClr val="205AA7"/>
                </a:solidFill>
              </a:rPr>
              <a:t>ensuring</a:t>
            </a:r>
            <a:r>
              <a:rPr lang="fr-FR" sz="1500" b="1" dirty="0" smtClean="0">
                <a:solidFill>
                  <a:srgbClr val="205AA7"/>
                </a:solidFill>
              </a:rPr>
              <a:t> the </a:t>
            </a:r>
            <a:r>
              <a:rPr lang="fr-FR" sz="1500" b="1" dirty="0" err="1" smtClean="0">
                <a:solidFill>
                  <a:srgbClr val="205AA7"/>
                </a:solidFill>
              </a:rPr>
              <a:t>enforcement</a:t>
            </a:r>
            <a:r>
              <a:rPr lang="fr-FR" sz="1500" b="1" dirty="0" smtClean="0">
                <a:solidFill>
                  <a:srgbClr val="205AA7"/>
                </a:solidFill>
              </a:rPr>
              <a:t> of prudential regulations</a:t>
            </a:r>
          </a:p>
          <a:p>
            <a:pPr marL="1257300" lvl="2" indent="-342900">
              <a:buFontTx/>
              <a:buChar char="-"/>
            </a:pPr>
            <a:endParaRPr lang="fr-FR" sz="1500" dirty="0" smtClean="0">
              <a:solidFill>
                <a:srgbClr val="205AA7"/>
              </a:solidFill>
            </a:endParaRPr>
          </a:p>
          <a:p>
            <a:pPr marL="1257300" lvl="2" indent="-342900">
              <a:buFontTx/>
              <a:buChar char="-"/>
            </a:pPr>
            <a:r>
              <a:rPr lang="fr-FR" sz="1500" dirty="0" err="1" smtClean="0">
                <a:solidFill>
                  <a:srgbClr val="205AA7"/>
                </a:solidFill>
              </a:rPr>
              <a:t>Contributing</a:t>
            </a:r>
            <a:r>
              <a:rPr lang="fr-FR" sz="1500" dirty="0" smtClean="0">
                <a:solidFill>
                  <a:srgbClr val="205AA7"/>
                </a:solidFill>
              </a:rPr>
              <a:t> to </a:t>
            </a:r>
            <a:r>
              <a:rPr lang="fr-FR" sz="1500" b="1" dirty="0" smtClean="0">
                <a:solidFill>
                  <a:srgbClr val="205AA7"/>
                </a:solidFill>
              </a:rPr>
              <a:t>the development of prudential rules </a:t>
            </a:r>
            <a:r>
              <a:rPr lang="fr-FR" sz="1500" dirty="0" smtClean="0">
                <a:solidFill>
                  <a:srgbClr val="205AA7"/>
                </a:solidFill>
              </a:rPr>
              <a:t>for banks and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companies</a:t>
            </a:r>
            <a:r>
              <a:rPr lang="fr-FR" sz="1500" dirty="0" smtClean="0">
                <a:solidFill>
                  <a:srgbClr val="205AA7"/>
                </a:solidFill>
              </a:rPr>
              <a:t>, </a:t>
            </a:r>
            <a:r>
              <a:rPr lang="fr-FR" sz="1500" dirty="0">
                <a:solidFill>
                  <a:srgbClr val="205AA7"/>
                </a:solidFill>
              </a:rPr>
              <a:t>at the international and </a:t>
            </a:r>
            <a:r>
              <a:rPr lang="fr-FR" sz="1500" dirty="0" err="1">
                <a:solidFill>
                  <a:srgbClr val="205AA7"/>
                </a:solidFill>
              </a:rPr>
              <a:t>European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err="1">
                <a:solidFill>
                  <a:srgbClr val="205AA7"/>
                </a:solidFill>
              </a:rPr>
              <a:t>level</a:t>
            </a:r>
            <a:r>
              <a:rPr lang="fr-FR" sz="1500" dirty="0">
                <a:solidFill>
                  <a:srgbClr val="205AA7"/>
                </a:solidFill>
              </a:rPr>
              <a:t>, </a:t>
            </a:r>
            <a:r>
              <a:rPr lang="fr-FR" sz="1500" dirty="0" smtClean="0">
                <a:solidFill>
                  <a:srgbClr val="205AA7"/>
                </a:solidFill>
              </a:rPr>
              <a:t>in order to </a:t>
            </a:r>
            <a:r>
              <a:rPr lang="fr-FR" sz="1500" dirty="0" err="1" smtClean="0">
                <a:solidFill>
                  <a:srgbClr val="205AA7"/>
                </a:solidFill>
              </a:rPr>
              <a:t>prevent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risks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pertaining</a:t>
            </a:r>
            <a:r>
              <a:rPr lang="fr-FR" sz="1500" dirty="0" smtClean="0">
                <a:solidFill>
                  <a:srgbClr val="205AA7"/>
                </a:solidFill>
              </a:rPr>
              <a:t> to the </a:t>
            </a:r>
            <a:r>
              <a:rPr lang="fr-FR" sz="1500" dirty="0" err="1" smtClean="0">
                <a:solidFill>
                  <a:srgbClr val="205AA7"/>
                </a:solidFill>
              </a:rPr>
              <a:t>stability</a:t>
            </a:r>
            <a:r>
              <a:rPr lang="fr-FR" sz="1500" dirty="0" smtClean="0">
                <a:solidFill>
                  <a:srgbClr val="205AA7"/>
                </a:solidFill>
              </a:rPr>
              <a:t> of the financial system (systemic risks)</a:t>
            </a:r>
          </a:p>
          <a:p>
            <a:pPr lvl="2">
              <a:lnSpc>
                <a:spcPts val="3000"/>
              </a:lnSpc>
            </a:pPr>
            <a:endParaRPr lang="fr-FR" sz="1500" dirty="0" smtClean="0">
              <a:solidFill>
                <a:srgbClr val="205AA7"/>
              </a:solidFill>
            </a:endParaRPr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98560" y="5299195"/>
            <a:ext cx="6337059" cy="155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fr-FR" sz="1900" dirty="0">
              <a:solidFill>
                <a:srgbClr val="205AA7"/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-1" y="2521013"/>
            <a:ext cx="511689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531" y="3612349"/>
            <a:ext cx="8305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5213" lvl="2" indent="-171450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rgbClr val="205AA7"/>
                </a:solidFill>
                <a:sym typeface="Webdings" panose="05030102010509060703" pitchFamily="18" charset="2"/>
              </a:rPr>
              <a:t>Granting</a:t>
            </a:r>
            <a:r>
              <a:rPr lang="fr-FR" sz="1200" dirty="0" smtClean="0">
                <a:solidFill>
                  <a:srgbClr val="205AA7"/>
                </a:solidFill>
                <a:sym typeface="Webdings" panose="05030102010509060703" pitchFamily="18" charset="2"/>
              </a:rPr>
              <a:t> and </a:t>
            </a:r>
            <a:r>
              <a:rPr lang="fr-FR" sz="1200" dirty="0" err="1" smtClean="0">
                <a:solidFill>
                  <a:srgbClr val="205AA7"/>
                </a:solidFill>
                <a:sym typeface="Webdings" panose="05030102010509060703" pitchFamily="18" charset="2"/>
              </a:rPr>
              <a:t>managing</a:t>
            </a:r>
            <a:r>
              <a:rPr lang="fr-FR" sz="1200" dirty="0" smtClean="0">
                <a:solidFill>
                  <a:srgbClr val="205AA7"/>
                </a:solidFill>
                <a:sym typeface="Webdings" panose="05030102010509060703" pitchFamily="18" charset="2"/>
              </a:rPr>
              <a:t> changes to </a:t>
            </a:r>
            <a:r>
              <a:rPr lang="fr-FR" sz="1200" dirty="0" err="1" smtClean="0">
                <a:solidFill>
                  <a:srgbClr val="205AA7"/>
                </a:solidFill>
                <a:sym typeface="Webdings" panose="05030102010509060703" pitchFamily="18" charset="2"/>
              </a:rPr>
              <a:t>licenses</a:t>
            </a:r>
            <a:r>
              <a:rPr lang="fr-FR" sz="1200" dirty="0" smtClean="0">
                <a:solidFill>
                  <a:srgbClr val="205AA7"/>
                </a:solidFill>
              </a:rPr>
              <a:t>, </a:t>
            </a:r>
            <a:r>
              <a:rPr lang="fr-FR" sz="1200" dirty="0">
                <a:solidFill>
                  <a:srgbClr val="205AA7"/>
                </a:solidFill>
              </a:rPr>
              <a:t>authorisations, registrations</a:t>
            </a:r>
            <a:endParaRPr lang="fr-FR" sz="1200" dirty="0" smtClean="0">
              <a:solidFill>
                <a:srgbClr val="205AA7"/>
              </a:solidFill>
            </a:endParaRPr>
          </a:p>
          <a:p>
            <a:pPr marL="1065213" lvl="2" indent="-171450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rgbClr val="205AA7"/>
                </a:solidFill>
              </a:rPr>
              <a:t>Ownership</a:t>
            </a:r>
            <a:r>
              <a:rPr lang="fr-FR" sz="1200" dirty="0" smtClean="0">
                <a:solidFill>
                  <a:srgbClr val="205AA7"/>
                </a:solidFill>
              </a:rPr>
              <a:t> changes, </a:t>
            </a:r>
            <a:r>
              <a:rPr lang="fr-FR" sz="1200" dirty="0" err="1" smtClean="0">
                <a:solidFill>
                  <a:srgbClr val="205AA7"/>
                </a:solidFill>
              </a:rPr>
              <a:t>mergers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>
                <a:solidFill>
                  <a:srgbClr val="205AA7"/>
                </a:solidFill>
              </a:rPr>
              <a:t>or portfolio transfers, governance decisions (appointment of effective managers and managers of key insurance functions</a:t>
            </a:r>
            <a:r>
              <a:rPr lang="fr-FR" sz="1200" dirty="0" smtClean="0">
                <a:solidFill>
                  <a:srgbClr val="205AA7"/>
                </a:solidFill>
              </a:rPr>
              <a:t>)...</a:t>
            </a:r>
            <a:endParaRPr lang="fr-FR" sz="1200" dirty="0">
              <a:solidFill>
                <a:srgbClr val="205AA7"/>
              </a:solidFill>
            </a:endParaRPr>
          </a:p>
          <a:p>
            <a:pPr marL="1065213" lvl="2" indent="-171450">
              <a:buFont typeface="Arial" panose="020B0604020202020204" pitchFamily="34" charset="0"/>
              <a:buChar char="•"/>
            </a:pPr>
            <a:r>
              <a:rPr lang="fr-FR" sz="1200" dirty="0" err="1" smtClean="0">
                <a:solidFill>
                  <a:srgbClr val="205AA7"/>
                </a:solidFill>
              </a:rPr>
              <a:t>collaborating</a:t>
            </a:r>
            <a:r>
              <a:rPr lang="fr-FR" sz="1200" dirty="0" smtClean="0">
                <a:solidFill>
                  <a:srgbClr val="205AA7"/>
                </a:solidFill>
              </a:rPr>
              <a:t> </a:t>
            </a:r>
            <a:r>
              <a:rPr lang="fr-FR" sz="1200" dirty="0">
                <a:solidFill>
                  <a:srgbClr val="205AA7"/>
                </a:solidFill>
              </a:rPr>
              <a:t>with the AMF on several authorisation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3515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29"/>
          <a:stretch/>
        </p:blipFill>
        <p:spPr>
          <a:xfrm>
            <a:off x="6386194" y="2292472"/>
            <a:ext cx="2665270" cy="23645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8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5493" y="3187227"/>
            <a:ext cx="53607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205AA7"/>
                </a:solidFill>
              </a:rPr>
              <a:t>Combating money </a:t>
            </a:r>
            <a:r>
              <a:rPr lang="fr-FR" sz="1500" b="1" dirty="0" err="1" smtClean="0">
                <a:solidFill>
                  <a:srgbClr val="205AA7"/>
                </a:solidFill>
              </a:rPr>
              <a:t>laundering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and </a:t>
            </a:r>
            <a:r>
              <a:rPr lang="fr-FR" sz="1500" b="1" dirty="0" err="1">
                <a:solidFill>
                  <a:srgbClr val="205AA7"/>
                </a:solidFill>
              </a:rPr>
              <a:t>terrorist</a:t>
            </a:r>
            <a:r>
              <a:rPr lang="fr-FR" sz="1500" b="1" dirty="0">
                <a:solidFill>
                  <a:srgbClr val="205AA7"/>
                </a:solidFill>
              </a:rPr>
              <a:t> financing </a:t>
            </a:r>
            <a:r>
              <a:rPr lang="fr-FR" sz="1500" dirty="0">
                <a:solidFill>
                  <a:srgbClr val="205AA7"/>
                </a:solidFill>
              </a:rPr>
              <a:t>through the supervision of </a:t>
            </a:r>
            <a:r>
              <a:rPr lang="fr-FR" sz="1500" dirty="0" smtClean="0">
                <a:solidFill>
                  <a:srgbClr val="205AA7"/>
                </a:solidFill>
              </a:rPr>
              <a:t>the </a:t>
            </a:r>
            <a:r>
              <a:rPr lang="fr-FR" sz="1500" dirty="0" err="1" smtClean="0">
                <a:solidFill>
                  <a:srgbClr val="205AA7"/>
                </a:solidFill>
              </a:rPr>
              <a:t>preventive</a:t>
            </a:r>
            <a:r>
              <a:rPr lang="fr-FR" sz="1500" dirty="0" smtClean="0">
                <a:solidFill>
                  <a:srgbClr val="205AA7"/>
                </a:solidFill>
              </a:rPr>
              <a:t> measures </a:t>
            </a:r>
            <a:r>
              <a:rPr lang="fr-FR" sz="1500" dirty="0">
                <a:solidFill>
                  <a:srgbClr val="205AA7"/>
                </a:solidFill>
              </a:rPr>
              <a:t>implemented by institutions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9649" y="1814852"/>
            <a:ext cx="63485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>
                <a:solidFill>
                  <a:srgbClr val="205AA7"/>
                </a:solidFill>
              </a:rPr>
              <a:t>Protecting the customers </a:t>
            </a:r>
            <a:r>
              <a:rPr lang="fr-FR" sz="1500" dirty="0" smtClean="0">
                <a:solidFill>
                  <a:srgbClr val="205AA7"/>
                </a:solidFill>
              </a:rPr>
              <a:t>of </a:t>
            </a:r>
            <a:r>
              <a:rPr lang="fr-FR" sz="1500" dirty="0">
                <a:solidFill>
                  <a:srgbClr val="205AA7"/>
                </a:solidFill>
              </a:rPr>
              <a:t>banking and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undertakings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32404" y="4626828"/>
            <a:ext cx="61951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b="1" dirty="0" err="1" smtClean="0">
                <a:solidFill>
                  <a:srgbClr val="205AA7"/>
                </a:solidFill>
              </a:rPr>
              <a:t>Implementing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crisis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>
                <a:solidFill>
                  <a:srgbClr val="205AA7"/>
                </a:solidFill>
              </a:rPr>
              <a:t>prevention </a:t>
            </a:r>
            <a:r>
              <a:rPr lang="fr-FR" sz="1500" b="1" dirty="0" err="1">
                <a:solidFill>
                  <a:srgbClr val="205AA7"/>
                </a:solidFill>
              </a:rPr>
              <a:t>mechanisms</a:t>
            </a:r>
            <a:r>
              <a:rPr lang="fr-FR" sz="1500" b="1" dirty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for the </a:t>
            </a:r>
            <a:r>
              <a:rPr lang="fr-FR" sz="1500" dirty="0" err="1" smtClean="0">
                <a:solidFill>
                  <a:srgbClr val="205AA7"/>
                </a:solidFill>
              </a:rPr>
              <a:t>banking</a:t>
            </a:r>
            <a:r>
              <a:rPr lang="fr-FR" sz="1500" dirty="0" smtClean="0">
                <a:solidFill>
                  <a:srgbClr val="205AA7"/>
                </a:solidFill>
              </a:rPr>
              <a:t> and </a:t>
            </a:r>
            <a:r>
              <a:rPr lang="fr-FR" sz="1500" dirty="0" err="1" smtClean="0">
                <a:solidFill>
                  <a:srgbClr val="205AA7"/>
                </a:solidFill>
              </a:rPr>
              <a:t>insurance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sectors</a:t>
            </a:r>
            <a:r>
              <a:rPr lang="fr-FR" sz="1500" dirty="0" smtClean="0">
                <a:solidFill>
                  <a:srgbClr val="205AA7"/>
                </a:solidFill>
              </a:rPr>
              <a:t>, as </a:t>
            </a:r>
            <a:r>
              <a:rPr lang="fr-FR" sz="1500" dirty="0" err="1" smtClean="0">
                <a:solidFill>
                  <a:srgbClr val="205AA7"/>
                </a:solidFill>
              </a:rPr>
              <a:t>well</a:t>
            </a:r>
            <a:r>
              <a:rPr lang="fr-FR" sz="1500" dirty="0" smtClean="0">
                <a:solidFill>
                  <a:srgbClr val="205AA7"/>
                </a:solidFill>
              </a:rPr>
              <a:t> as </a:t>
            </a:r>
            <a:r>
              <a:rPr lang="fr-FR" sz="1500" dirty="0">
                <a:solidFill>
                  <a:srgbClr val="205AA7"/>
                </a:solidFill>
              </a:rPr>
              <a:t>"</a:t>
            </a:r>
            <a:r>
              <a:rPr lang="fr-FR" sz="1500" b="1" dirty="0" err="1" smtClean="0">
                <a:solidFill>
                  <a:srgbClr val="205AA7"/>
                </a:solidFill>
              </a:rPr>
              <a:t>resolution</a:t>
            </a:r>
            <a:r>
              <a:rPr lang="fr-FR" sz="1500" dirty="0" smtClean="0">
                <a:solidFill>
                  <a:srgbClr val="205AA7"/>
                </a:solidFill>
              </a:rPr>
              <a:t>" </a:t>
            </a:r>
            <a:r>
              <a:rPr lang="fr-FR" sz="1500" dirty="0" err="1" smtClean="0">
                <a:solidFill>
                  <a:srgbClr val="205AA7"/>
                </a:solidFill>
              </a:rPr>
              <a:t>mechanisms</a:t>
            </a:r>
            <a:r>
              <a:rPr lang="fr-FR" sz="1500" dirty="0" smtClean="0">
                <a:solidFill>
                  <a:srgbClr val="205AA7"/>
                </a:solidFill>
              </a:rPr>
              <a:t> in </a:t>
            </a:r>
            <a:r>
              <a:rPr lang="fr-FR" sz="1500" dirty="0">
                <a:solidFill>
                  <a:srgbClr val="205AA7"/>
                </a:solidFill>
              </a:rPr>
              <a:t>the event of </a:t>
            </a:r>
            <a:r>
              <a:rPr lang="fr-FR" sz="1500" dirty="0" smtClean="0">
                <a:solidFill>
                  <a:srgbClr val="205AA7"/>
                </a:solidFill>
              </a:rPr>
              <a:t>an </a:t>
            </a:r>
            <a:r>
              <a:rPr lang="fr-FR" sz="1500" dirty="0" err="1" smtClean="0">
                <a:solidFill>
                  <a:srgbClr val="205AA7"/>
                </a:solidFill>
              </a:rPr>
              <a:t>institution’s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bankrupcy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5" name="Titre 5"/>
          <p:cNvSpPr>
            <a:spLocks noGrp="1"/>
          </p:cNvSpPr>
          <p:nvPr>
            <p:ph type="title"/>
          </p:nvPr>
        </p:nvSpPr>
        <p:spPr>
          <a:xfrm>
            <a:off x="468000" y="0"/>
            <a:ext cx="8640504" cy="1143000"/>
          </a:xfrm>
        </p:spPr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WHAT ARE THE ACPR’S MAIN missions? (2/2</a:t>
            </a:r>
            <a:r>
              <a:rPr lang="fr-FR" dirty="0">
                <a:solidFill>
                  <a:srgbClr val="205AA7"/>
                </a:solidFill>
              </a:rPr>
              <a:t>)</a:t>
            </a:r>
            <a:endParaRPr lang="fr-FR" dirty="0"/>
          </a:p>
        </p:txBody>
      </p:sp>
      <p:sp>
        <p:nvSpPr>
          <p:cNvPr id="22" name="Pentagone 21"/>
          <p:cNvSpPr/>
          <p:nvPr/>
        </p:nvSpPr>
        <p:spPr>
          <a:xfrm>
            <a:off x="-1033" y="1830441"/>
            <a:ext cx="7478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Pentagone 26"/>
          <p:cNvSpPr/>
          <p:nvPr/>
        </p:nvSpPr>
        <p:spPr>
          <a:xfrm>
            <a:off x="-1033" y="3281595"/>
            <a:ext cx="1026526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Pentagone 27"/>
          <p:cNvSpPr/>
          <p:nvPr/>
        </p:nvSpPr>
        <p:spPr>
          <a:xfrm>
            <a:off x="-1033" y="4719152"/>
            <a:ext cx="13242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681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813" y="3235615"/>
            <a:ext cx="2380343" cy="207497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>
                <a:solidFill>
                  <a:schemeClr val="tx2"/>
                </a:solidFill>
              </a:rPr>
              <a:pPr/>
              <a:t>9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05AA7"/>
                </a:solidFill>
              </a:rPr>
              <a:t>What ARE ITS OTHER key tasks?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18046" y="3649345"/>
            <a:ext cx="5848421" cy="66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1500" dirty="0" err="1" smtClean="0">
                <a:solidFill>
                  <a:srgbClr val="205AA7"/>
                </a:solidFill>
              </a:rPr>
              <a:t>Contributing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to the </a:t>
            </a:r>
            <a:r>
              <a:rPr lang="fr-FR" sz="1500" b="1" dirty="0">
                <a:solidFill>
                  <a:srgbClr val="205AA7"/>
                </a:solidFill>
              </a:rPr>
              <a:t>risk assessment </a:t>
            </a:r>
            <a:r>
              <a:rPr lang="fr-FR" sz="1500" dirty="0">
                <a:solidFill>
                  <a:srgbClr val="205AA7"/>
                </a:solidFill>
              </a:rPr>
              <a:t>of the financial system, </a:t>
            </a:r>
            <a:r>
              <a:rPr lang="fr-FR" sz="1500" dirty="0" err="1" smtClean="0">
                <a:solidFill>
                  <a:srgbClr val="205AA7"/>
                </a:solidFill>
              </a:rPr>
              <a:t>taking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into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account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>
                <a:solidFill>
                  <a:srgbClr val="205AA7"/>
                </a:solidFill>
              </a:rPr>
              <a:t>emerging </a:t>
            </a:r>
            <a:r>
              <a:rPr lang="fr-FR" sz="1500" dirty="0" err="1">
                <a:solidFill>
                  <a:srgbClr val="205AA7"/>
                </a:solidFill>
              </a:rPr>
              <a:t>risks</a:t>
            </a:r>
            <a:r>
              <a:rPr lang="fr-FR" sz="1500" dirty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(cyber risk, </a:t>
            </a:r>
            <a:r>
              <a:rPr lang="fr-FR" sz="1500" dirty="0" err="1" smtClean="0">
                <a:solidFill>
                  <a:srgbClr val="205AA7"/>
                </a:solidFill>
              </a:rPr>
              <a:t>climate</a:t>
            </a:r>
            <a:r>
              <a:rPr lang="fr-FR" sz="1500" dirty="0" smtClean="0">
                <a:solidFill>
                  <a:srgbClr val="205AA7"/>
                </a:solidFill>
              </a:rPr>
              <a:t> risk)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2124" y="1564183"/>
            <a:ext cx="7631351" cy="78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1500" b="1" dirty="0" smtClean="0">
                <a:solidFill>
                  <a:srgbClr val="205AA7"/>
                </a:solidFill>
              </a:rPr>
              <a:t>Representing </a:t>
            </a:r>
            <a:r>
              <a:rPr lang="fr-FR" sz="1500" b="1" dirty="0">
                <a:solidFill>
                  <a:srgbClr val="205AA7"/>
                </a:solidFill>
              </a:rPr>
              <a:t>France </a:t>
            </a:r>
            <a:r>
              <a:rPr lang="fr-FR" sz="1500" dirty="0">
                <a:solidFill>
                  <a:srgbClr val="205AA7"/>
                </a:solidFill>
              </a:rPr>
              <a:t>as a supervisory authority </a:t>
            </a:r>
            <a:r>
              <a:rPr lang="fr-FR" sz="1500" dirty="0" smtClean="0">
                <a:solidFill>
                  <a:srgbClr val="205AA7"/>
                </a:solidFill>
              </a:rPr>
              <a:t>at the international </a:t>
            </a:r>
            <a:r>
              <a:rPr lang="fr-FR" sz="1500" dirty="0">
                <a:solidFill>
                  <a:srgbClr val="205AA7"/>
                </a:solidFill>
              </a:rPr>
              <a:t>and </a:t>
            </a:r>
            <a:r>
              <a:rPr lang="fr-FR" sz="1500" dirty="0" err="1" smtClean="0">
                <a:solidFill>
                  <a:srgbClr val="205AA7"/>
                </a:solidFill>
              </a:rPr>
              <a:t>European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level</a:t>
            </a:r>
            <a:r>
              <a:rPr lang="fr-FR" sz="1500" dirty="0" smtClean="0">
                <a:solidFill>
                  <a:srgbClr val="205AA7"/>
                </a:solidFill>
              </a:rPr>
              <a:t>, contributing to the </a:t>
            </a:r>
            <a:r>
              <a:rPr lang="fr-FR" sz="1500" dirty="0" err="1" smtClean="0">
                <a:solidFill>
                  <a:srgbClr val="205AA7"/>
                </a:solidFill>
              </a:rPr>
              <a:t>strengthening</a:t>
            </a:r>
            <a:r>
              <a:rPr lang="fr-FR" sz="1500" dirty="0" smtClean="0">
                <a:solidFill>
                  <a:srgbClr val="205AA7"/>
                </a:solidFill>
              </a:rPr>
              <a:t> of </a:t>
            </a:r>
            <a:r>
              <a:rPr lang="fr-FR" sz="1500" dirty="0" err="1" smtClean="0">
                <a:solidFill>
                  <a:srgbClr val="205AA7"/>
                </a:solidFill>
              </a:rPr>
              <a:t>financial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sector</a:t>
            </a:r>
            <a:r>
              <a:rPr lang="fr-FR" sz="1500" dirty="0" smtClean="0">
                <a:solidFill>
                  <a:srgbClr val="205AA7"/>
                </a:solidFill>
              </a:rPr>
              <a:t> regulations</a:t>
            </a: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2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COMMUNICATION UNIT </a:t>
            </a:r>
            <a:r>
              <a:rPr lang="fr-FR" sz="900" dirty="0" smtClean="0">
                <a:solidFill>
                  <a:schemeClr val="tx2"/>
                </a:solidFill>
              </a:rPr>
              <a:t>- </a:t>
            </a:r>
            <a:r>
              <a:rPr lang="fr-FR" dirty="0" smtClean="0">
                <a:solidFill>
                  <a:schemeClr val="tx2"/>
                </a:solidFill>
              </a:rPr>
              <a:t>12</a:t>
            </a:r>
            <a:r>
              <a:rPr lang="fr-FR" sz="900" dirty="0" smtClean="0">
                <a:solidFill>
                  <a:schemeClr val="tx2"/>
                </a:solidFill>
              </a:rPr>
              <a:t>/2021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14725" y="4664254"/>
            <a:ext cx="5272088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lang="fr-FR" sz="1500" dirty="0" err="1" smtClean="0">
                <a:solidFill>
                  <a:srgbClr val="205AA7"/>
                </a:solidFill>
              </a:rPr>
              <a:t>Fostering</a:t>
            </a:r>
            <a:r>
              <a:rPr lang="fr-FR" sz="1500" dirty="0" smtClean="0">
                <a:solidFill>
                  <a:srgbClr val="205AA7"/>
                </a:solidFill>
              </a:rPr>
              <a:t> dialogue, </a:t>
            </a:r>
            <a:r>
              <a:rPr lang="fr-FR" sz="1500" dirty="0" err="1" smtClean="0">
                <a:solidFill>
                  <a:srgbClr val="205AA7"/>
                </a:solidFill>
              </a:rPr>
              <a:t>supporting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b="1" dirty="0" smtClean="0">
                <a:solidFill>
                  <a:srgbClr val="205AA7"/>
                </a:solidFill>
              </a:rPr>
              <a:t>Fintech </a:t>
            </a:r>
            <a:r>
              <a:rPr lang="fr-FR" sz="1500" dirty="0" smtClean="0">
                <a:solidFill>
                  <a:srgbClr val="205AA7"/>
                </a:solidFill>
              </a:rPr>
              <a:t>players and </a:t>
            </a:r>
            <a:r>
              <a:rPr lang="fr-FR" sz="1500" dirty="0" err="1" smtClean="0">
                <a:solidFill>
                  <a:srgbClr val="205AA7"/>
                </a:solidFill>
              </a:rPr>
              <a:t>preparing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next</a:t>
            </a:r>
            <a:r>
              <a:rPr lang="fr-FR" sz="1500" dirty="0" smtClean="0">
                <a:solidFill>
                  <a:srgbClr val="205AA7"/>
                </a:solidFill>
              </a:rPr>
              <a:t> </a:t>
            </a:r>
            <a:r>
              <a:rPr lang="fr-FR" sz="1500" dirty="0" err="1" smtClean="0">
                <a:solidFill>
                  <a:srgbClr val="205AA7"/>
                </a:solidFill>
              </a:rPr>
              <a:t>generation</a:t>
            </a:r>
            <a:r>
              <a:rPr lang="fr-FR" sz="1500" dirty="0" smtClean="0">
                <a:solidFill>
                  <a:srgbClr val="205AA7"/>
                </a:solidFill>
              </a:rPr>
              <a:t> supervision </a:t>
            </a:r>
            <a:r>
              <a:rPr lang="fr-FR" sz="1500" dirty="0" err="1" smtClean="0">
                <a:solidFill>
                  <a:srgbClr val="205AA7"/>
                </a:solidFill>
              </a:rPr>
              <a:t>methods</a:t>
            </a:r>
            <a:r>
              <a:rPr lang="fr-FR" sz="1500" dirty="0" smtClean="0">
                <a:solidFill>
                  <a:srgbClr val="205AA7"/>
                </a:solidFill>
              </a:rPr>
              <a:t> (</a:t>
            </a:r>
            <a:r>
              <a:rPr lang="fr-FR" sz="1500" dirty="0">
                <a:solidFill>
                  <a:srgbClr val="205AA7"/>
                </a:solidFill>
              </a:rPr>
              <a:t>Suptech)</a:t>
            </a:r>
          </a:p>
          <a:p>
            <a:pPr algn="just">
              <a:spcBef>
                <a:spcPct val="20000"/>
              </a:spcBef>
            </a:pPr>
            <a:endParaRPr lang="fr-FR" sz="1500" dirty="0">
              <a:solidFill>
                <a:srgbClr val="FF0000"/>
              </a:solidFill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endParaRPr lang="fr-FR" sz="1500" dirty="0">
              <a:solidFill>
                <a:srgbClr val="205AA7"/>
              </a:solidFill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-1" y="1675684"/>
            <a:ext cx="511689" cy="2540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Pentagone 18"/>
          <p:cNvSpPr/>
          <p:nvPr/>
        </p:nvSpPr>
        <p:spPr>
          <a:xfrm>
            <a:off x="1" y="2646795"/>
            <a:ext cx="7478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Pentagone 19"/>
          <p:cNvSpPr/>
          <p:nvPr/>
        </p:nvSpPr>
        <p:spPr>
          <a:xfrm>
            <a:off x="-1" y="3745667"/>
            <a:ext cx="1026526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1" name="Pentagone 20"/>
          <p:cNvSpPr/>
          <p:nvPr/>
        </p:nvSpPr>
        <p:spPr>
          <a:xfrm>
            <a:off x="-1" y="4773834"/>
            <a:ext cx="1324250" cy="279400"/>
          </a:xfrm>
          <a:prstGeom prst="homePlate">
            <a:avLst/>
          </a:prstGeom>
          <a:solidFill>
            <a:srgbClr val="205AA7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1049" y="2582208"/>
            <a:ext cx="7631351" cy="78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fr-FR" sz="1500" b="1" dirty="0" err="1" smtClean="0">
                <a:solidFill>
                  <a:srgbClr val="205AA7"/>
                </a:solidFill>
              </a:rPr>
              <a:t>Enhancing</a:t>
            </a:r>
            <a:r>
              <a:rPr lang="fr-FR" sz="1500" b="1" dirty="0" smtClean="0">
                <a:solidFill>
                  <a:srgbClr val="205AA7"/>
                </a:solidFill>
              </a:rPr>
              <a:t>, sharing and </a:t>
            </a:r>
            <a:r>
              <a:rPr lang="fr-FR" sz="1500" b="1" dirty="0" err="1" smtClean="0">
                <a:solidFill>
                  <a:srgbClr val="205AA7"/>
                </a:solidFill>
              </a:rPr>
              <a:t>disseminating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our</a:t>
            </a:r>
            <a:r>
              <a:rPr lang="fr-FR" sz="1500" b="1" dirty="0" smtClean="0">
                <a:solidFill>
                  <a:srgbClr val="205AA7"/>
                </a:solidFill>
              </a:rPr>
              <a:t> expertise in the </a:t>
            </a:r>
            <a:r>
              <a:rPr lang="fr-FR" sz="1500" b="1" dirty="0" err="1" smtClean="0">
                <a:solidFill>
                  <a:srgbClr val="205AA7"/>
                </a:solidFill>
              </a:rPr>
              <a:t>financial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b="1" dirty="0" err="1" smtClean="0">
                <a:solidFill>
                  <a:srgbClr val="205AA7"/>
                </a:solidFill>
              </a:rPr>
              <a:t>sector</a:t>
            </a:r>
            <a:r>
              <a:rPr lang="fr-FR" sz="1500" b="1" dirty="0" smtClean="0">
                <a:solidFill>
                  <a:srgbClr val="205AA7"/>
                </a:solidFill>
              </a:rPr>
              <a:t> </a:t>
            </a:r>
            <a:r>
              <a:rPr lang="fr-FR" sz="1500" dirty="0" smtClean="0">
                <a:solidFill>
                  <a:srgbClr val="205AA7"/>
                </a:solidFill>
              </a:rPr>
              <a:t>in </a:t>
            </a:r>
            <a:r>
              <a:rPr lang="fr-FR" sz="1500" dirty="0" err="1" smtClean="0">
                <a:solidFill>
                  <a:srgbClr val="205AA7"/>
                </a:solidFill>
              </a:rPr>
              <a:t>academia</a:t>
            </a:r>
            <a:r>
              <a:rPr lang="fr-FR" sz="1500" dirty="0" smtClean="0">
                <a:solidFill>
                  <a:srgbClr val="205AA7"/>
                </a:solidFill>
              </a:rPr>
              <a:t>, </a:t>
            </a:r>
            <a:r>
              <a:rPr lang="fr-FR" sz="1500" dirty="0" err="1" smtClean="0">
                <a:solidFill>
                  <a:srgbClr val="205AA7"/>
                </a:solidFill>
              </a:rPr>
              <a:t>among</a:t>
            </a:r>
            <a:r>
              <a:rPr lang="fr-FR" sz="1500" dirty="0" smtClean="0">
                <a:solidFill>
                  <a:srgbClr val="205AA7"/>
                </a:solidFill>
              </a:rPr>
              <a:t> supervised institutions... (</a:t>
            </a:r>
            <a:r>
              <a:rPr lang="fr-FR" sz="1500" dirty="0" err="1" smtClean="0">
                <a:solidFill>
                  <a:srgbClr val="205AA7"/>
                </a:solidFill>
              </a:rPr>
              <a:t>studies</a:t>
            </a:r>
            <a:r>
              <a:rPr lang="fr-FR" sz="1500" dirty="0" smtClean="0">
                <a:solidFill>
                  <a:srgbClr val="205AA7"/>
                </a:solidFill>
              </a:rPr>
              <a:t> and research, conferences, seminars)</a:t>
            </a:r>
            <a:endParaRPr lang="fr-FR" sz="1500" dirty="0">
              <a:solidFill>
                <a:srgbClr val="205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BARIT-BDF-PPT-1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205AA7"/>
      </a:accent1>
      <a:accent2>
        <a:srgbClr val="005BD3"/>
      </a:accent2>
      <a:accent3>
        <a:srgbClr val="00449E"/>
      </a:accent3>
      <a:accent4>
        <a:srgbClr val="00449E"/>
      </a:accent4>
      <a:accent5>
        <a:srgbClr val="800080"/>
      </a:accent5>
      <a:accent6>
        <a:srgbClr val="D60093"/>
      </a:accent6>
      <a:hlink>
        <a:srgbClr val="A0006E"/>
      </a:hlink>
      <a:folHlink>
        <a:srgbClr val="FE19FF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newACPR.pptx" id="{CE9FC9CD-AF2F-44ED-8548-2CB85655F221}" vid="{04FCC2C1-CCE9-4A6C-BAC9-B93C2B090B3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FTheme xmlns="http://schemas.microsoft.com/sharepoint/v3" xsi:nil="true"/>
    <Categories xmlns="http://schemas.microsoft.com/sharepoint/v3" xsi:nil="true"/>
    <Description xmlns="f687ba61-5d74-4821-b051-a88d64463277" xsi:nil="true"/>
    <BDFCategori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B699E95CC4C4E89811DE8D90E0602" ma:contentTypeVersion="0" ma:contentTypeDescription="Crée un document." ma:contentTypeScope="" ma:versionID="5208832eeca267ab407bcc8925aefd41">
  <xsd:schema xmlns:xsd="http://www.w3.org/2001/XMLSchema" xmlns:xs="http://www.w3.org/2001/XMLSchema" xmlns:p="http://schemas.microsoft.com/office/2006/metadata/properties" xmlns:ns1="http://schemas.microsoft.com/sharepoint/v3" xmlns:ns2="f687ba61-5d74-4821-b051-a88d64463277" targetNamespace="http://schemas.microsoft.com/office/2006/metadata/properties" ma:root="true" ma:fieldsID="d8016fd7f0d687d4841722cdac7f634c" ns1:_="" ns2:_="">
    <xsd:import namespace="http://schemas.microsoft.com/sharepoint/v3"/>
    <xsd:import namespace="f687ba61-5d74-4821-b051-a88d64463277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1:Categories" minOccurs="0"/>
                <xsd:element ref="ns1:BDFTheme" minOccurs="0"/>
                <xsd:element ref="ns1:BDF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ies" ma:index="9" nillable="true" ma:displayName="Catégories" ma:internalName="Categories" ma:readOnly="false">
      <xsd:simpleType>
        <xsd:restriction base="dms:Text"/>
      </xsd:simpleType>
    </xsd:element>
    <xsd:element name="BDFTheme" ma:index="10" nillable="true" ma:displayName="Thème" ma:format="Dropdown" ma:internalName="BDFTheme">
      <xsd:simpleType>
        <xsd:restriction base="dms:Choice">
          <xsd:enumeration value="-"/>
        </xsd:restriction>
      </xsd:simpleType>
    </xsd:element>
    <xsd:element name="BDFCategorie" ma:index="11" nillable="true" ma:displayName="Catégorie" ma:format="Dropdown" ma:internalName="BDFCategorie">
      <xsd:simpleType>
        <xsd:restriction base="dms:Choice">
          <xsd:enumeration value="-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7ba61-5d74-4821-b051-a88d64463277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internalName="Description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DDFE8-55E5-4F72-9917-6DF7276A2EFF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687ba61-5d74-4821-b051-a88d644632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323C1A-603D-4890-99D6-2670B78F6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93CD2-431E-45B1-95F5-4F4BEC81E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7ba61-5d74-4821-b051-a88d64463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PPT-modele</Template>
  <TotalTime>10615</TotalTime>
  <Words>2096</Words>
  <Application>Microsoft Office PowerPoint</Application>
  <PresentationFormat>Affichage à l'écran (4:3)</PresentationFormat>
  <Paragraphs>333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Webdings</vt:lpstr>
      <vt:lpstr>Wingdings</vt:lpstr>
      <vt:lpstr>GABARIT-BDF-PPT-1</vt:lpstr>
      <vt:lpstr>Présentation PowerPoint</vt:lpstr>
      <vt:lpstr>What is the ACPR?</vt:lpstr>
      <vt:lpstr>WHY WAS ACP* CREATED IN 2010? (1/3)</vt:lpstr>
      <vt:lpstr>Présentation PowerPoint</vt:lpstr>
      <vt:lpstr>What are the key milestones to remember? (3/3)</vt:lpstr>
      <vt:lpstr>An authority attached to the BANQUE DE France (BDF), meaning?</vt:lpstr>
      <vt:lpstr>WHAT ARE THE ACPR’S MAIN missions? (1/2)</vt:lpstr>
      <vt:lpstr>WHAT ARE THE ACPR’S MAIN missions? (2/2)</vt:lpstr>
      <vt:lpstr>What ARE ITS OTHER key tasks?</vt:lpstr>
      <vt:lpstr>WhICH regulatory framework FOR  banking &amp; INSURANCE supervision?</vt:lpstr>
      <vt:lpstr>At the operational level, how is supervision organised?</vt:lpstr>
      <vt:lpstr>Why do we distinguish “significant BANKING INSTITUTIONS" from "LESS SIGNIFICANT INSTITUTIONS"?</vt:lpstr>
      <vt:lpstr>Présentation PowerPoint</vt:lpstr>
      <vt:lpstr>Présentation PowerPoint</vt:lpstr>
      <vt:lpstr>What are the ACpr’s decision-making bodies?</vt:lpstr>
      <vt:lpstr>Organization chart of the Secretariat General</vt:lpstr>
      <vt:lpstr>Want TO KNOW MORE?</vt:lpstr>
      <vt:lpstr>ANNEX 1: ACPR locations</vt:lpstr>
      <vt:lpstr>ANNEX 2: entities authorised to operate in France 31/12/20</vt:lpstr>
      <vt:lpstr>ANNEX 3: focus on diversity at the ACPR BANQUE DE FRANCE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BEHMOERAS Joël (SGACPR COM)</dc:creator>
  <cp:lastModifiedBy>BEHMOERAS Joël (SGACPR COM)</cp:lastModifiedBy>
  <cp:revision>790</cp:revision>
  <cp:lastPrinted>2021-09-21T06:11:01Z</cp:lastPrinted>
  <dcterms:created xsi:type="dcterms:W3CDTF">2021-02-25T10:19:19Z</dcterms:created>
  <dcterms:modified xsi:type="dcterms:W3CDTF">2022-04-08T15:14:44Z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0x010100668B699E95CC4C4E89811DE8D90E0602</vt:lpwstr>
  </property>
</Properties>
</file>